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9" r:id="rId4"/>
    <p:sldId id="258" r:id="rId5"/>
    <p:sldId id="260" r:id="rId6"/>
    <p:sldId id="261" r:id="rId7"/>
    <p:sldId id="262" r:id="rId8"/>
    <p:sldId id="444" r:id="rId9"/>
    <p:sldId id="445" r:id="rId10"/>
    <p:sldId id="263" r:id="rId11"/>
    <p:sldId id="264" r:id="rId12"/>
    <p:sldId id="446" r:id="rId13"/>
    <p:sldId id="265" r:id="rId14"/>
    <p:sldId id="447" r:id="rId15"/>
    <p:sldId id="448"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449" r:id="rId52"/>
    <p:sldId id="301" r:id="rId53"/>
    <p:sldId id="302" r:id="rId54"/>
    <p:sldId id="450" r:id="rId55"/>
    <p:sldId id="451" r:id="rId56"/>
    <p:sldId id="453" r:id="rId57"/>
    <p:sldId id="303" r:id="rId58"/>
    <p:sldId id="304" r:id="rId59"/>
    <p:sldId id="305" r:id="rId60"/>
    <p:sldId id="454" r:id="rId61"/>
    <p:sldId id="455" r:id="rId62"/>
    <p:sldId id="456" r:id="rId63"/>
    <p:sldId id="306" r:id="rId64"/>
    <p:sldId id="457" r:id="rId65"/>
    <p:sldId id="458" r:id="rId66"/>
    <p:sldId id="459" r:id="rId67"/>
    <p:sldId id="307" r:id="rId68"/>
    <p:sldId id="460" r:id="rId69"/>
    <p:sldId id="461" r:id="rId70"/>
    <p:sldId id="308" r:id="rId71"/>
    <p:sldId id="462" r:id="rId72"/>
    <p:sldId id="309" r:id="rId73"/>
    <p:sldId id="310" r:id="rId74"/>
    <p:sldId id="463" r:id="rId75"/>
    <p:sldId id="464" r:id="rId76"/>
    <p:sldId id="465" r:id="rId77"/>
    <p:sldId id="466" r:id="rId78"/>
    <p:sldId id="467" r:id="rId79"/>
    <p:sldId id="468" r:id="rId80"/>
    <p:sldId id="469" r:id="rId81"/>
    <p:sldId id="470" r:id="rId82"/>
    <p:sldId id="471" r:id="rId83"/>
    <p:sldId id="472" r:id="rId84"/>
    <p:sldId id="473" r:id="rId85"/>
    <p:sldId id="474" r:id="rId86"/>
    <p:sldId id="475" r:id="rId87"/>
    <p:sldId id="476" r:id="rId88"/>
    <p:sldId id="477" r:id="rId89"/>
    <p:sldId id="478" r:id="rId90"/>
    <p:sldId id="479" r:id="rId91"/>
    <p:sldId id="480" r:id="rId92"/>
    <p:sldId id="481" r:id="rId93"/>
    <p:sldId id="482" r:id="rId94"/>
    <p:sldId id="483" r:id="rId95"/>
    <p:sldId id="484" r:id="rId96"/>
    <p:sldId id="562" r:id="rId97"/>
    <p:sldId id="563" r:id="rId98"/>
    <p:sldId id="485" r:id="rId99"/>
    <p:sldId id="564" r:id="rId100"/>
    <p:sldId id="565" r:id="rId101"/>
    <p:sldId id="486" r:id="rId102"/>
    <p:sldId id="487" r:id="rId103"/>
    <p:sldId id="488" r:id="rId104"/>
    <p:sldId id="489" r:id="rId105"/>
    <p:sldId id="490" r:id="rId106"/>
    <p:sldId id="567" r:id="rId107"/>
    <p:sldId id="566" r:id="rId108"/>
    <p:sldId id="568" r:id="rId109"/>
    <p:sldId id="491" r:id="rId110"/>
    <p:sldId id="492" r:id="rId111"/>
    <p:sldId id="572" r:id="rId112"/>
    <p:sldId id="493" r:id="rId113"/>
    <p:sldId id="570" r:id="rId114"/>
    <p:sldId id="571" r:id="rId115"/>
    <p:sldId id="569" r:id="rId116"/>
    <p:sldId id="495" r:id="rId117"/>
    <p:sldId id="496" r:id="rId118"/>
    <p:sldId id="497" r:id="rId119"/>
    <p:sldId id="498" r:id="rId120"/>
    <p:sldId id="499" r:id="rId121"/>
    <p:sldId id="500" r:id="rId122"/>
    <p:sldId id="501" r:id="rId123"/>
    <p:sldId id="502" r:id="rId124"/>
    <p:sldId id="503" r:id="rId125"/>
    <p:sldId id="504" r:id="rId126"/>
    <p:sldId id="505" r:id="rId127"/>
    <p:sldId id="506" r:id="rId128"/>
    <p:sldId id="507" r:id="rId129"/>
    <p:sldId id="508" r:id="rId130"/>
    <p:sldId id="573" r:id="rId131"/>
    <p:sldId id="574" r:id="rId132"/>
    <p:sldId id="509" r:id="rId133"/>
    <p:sldId id="510" r:id="rId134"/>
    <p:sldId id="511" r:id="rId135"/>
    <p:sldId id="512" r:id="rId136"/>
    <p:sldId id="513" r:id="rId137"/>
    <p:sldId id="514" r:id="rId138"/>
    <p:sldId id="515" r:id="rId139"/>
    <p:sldId id="516" r:id="rId140"/>
    <p:sldId id="517" r:id="rId141"/>
    <p:sldId id="518" r:id="rId142"/>
    <p:sldId id="519" r:id="rId143"/>
    <p:sldId id="520" r:id="rId144"/>
    <p:sldId id="521" r:id="rId145"/>
    <p:sldId id="522" r:id="rId146"/>
    <p:sldId id="524" r:id="rId147"/>
    <p:sldId id="525" r:id="rId1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9900FF"/>
    <a:srgbClr val="0099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53" autoAdjust="0"/>
    <p:restoredTop sz="94660"/>
  </p:normalViewPr>
  <p:slideViewPr>
    <p:cSldViewPr snapToGrid="0">
      <p:cViewPr varScale="1">
        <p:scale>
          <a:sx n="68" d="100"/>
          <a:sy n="68" d="100"/>
        </p:scale>
        <p:origin x="96"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presProps" Target="pres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A499F2-0052-406C-BCD9-2C3EE548CCD8}" type="datetimeFigureOut">
              <a:rPr lang="en-US" smtClean="0"/>
              <a:t>11/19/2023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3997577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A499F2-0052-406C-BCD9-2C3EE548CCD8}" type="datetimeFigureOut">
              <a:rPr lang="en-US" smtClean="0"/>
              <a:t>11/19/2023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3037330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A499F2-0052-406C-BCD9-2C3EE548CCD8}" type="datetimeFigureOut">
              <a:rPr lang="en-US" smtClean="0"/>
              <a:t>11/19/2023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1584768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A499F2-0052-406C-BCD9-2C3EE548CCD8}" type="datetimeFigureOut">
              <a:rPr lang="en-US" smtClean="0"/>
              <a:t>11/19/2023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3102258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4A499F2-0052-406C-BCD9-2C3EE548CCD8}" type="datetimeFigureOut">
              <a:rPr lang="en-US" smtClean="0"/>
              <a:t>11/19/2023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501416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A499F2-0052-406C-BCD9-2C3EE548CCD8}" type="datetimeFigureOut">
              <a:rPr lang="en-US" smtClean="0"/>
              <a:t>11/19/2023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23305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A499F2-0052-406C-BCD9-2C3EE548CCD8}" type="datetimeFigureOut">
              <a:rPr lang="en-US" smtClean="0"/>
              <a:t>11/19/2023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3747365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4A499F2-0052-406C-BCD9-2C3EE548CCD8}" type="datetimeFigureOut">
              <a:rPr lang="en-US" smtClean="0"/>
              <a:t>11/19/2023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2494458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A499F2-0052-406C-BCD9-2C3EE548CCD8}" type="datetimeFigureOut">
              <a:rPr lang="en-US" smtClean="0"/>
              <a:t>11/19/2023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342410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4A499F2-0052-406C-BCD9-2C3EE548CCD8}" type="datetimeFigureOut">
              <a:rPr lang="en-US" smtClean="0"/>
              <a:t>11/19/2023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2987239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4A499F2-0052-406C-BCD9-2C3EE548CCD8}" type="datetimeFigureOut">
              <a:rPr lang="en-US" smtClean="0"/>
              <a:t>11/19/2023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621829-DACF-49EB-8753-B53F7681C13F}" type="slidenum">
              <a:rPr lang="en-US" smtClean="0"/>
              <a:t>‹#›</a:t>
            </a:fld>
            <a:endParaRPr lang="en-US"/>
          </a:p>
        </p:txBody>
      </p:sp>
    </p:spTree>
    <p:extLst>
      <p:ext uri="{BB962C8B-B14F-4D97-AF65-F5344CB8AC3E}">
        <p14:creationId xmlns:p14="http://schemas.microsoft.com/office/powerpoint/2010/main" val="1207769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499F2-0052-406C-BCD9-2C3EE548CCD8}" type="datetimeFigureOut">
              <a:rPr lang="en-US" smtClean="0"/>
              <a:t>11/19/2023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621829-DACF-49EB-8753-B53F7681C13F}" type="slidenum">
              <a:rPr lang="en-US" smtClean="0"/>
              <a:t>‹#›</a:t>
            </a:fld>
            <a:endParaRPr lang="en-US"/>
          </a:p>
        </p:txBody>
      </p:sp>
    </p:spTree>
    <p:extLst>
      <p:ext uri="{BB962C8B-B14F-4D97-AF65-F5344CB8AC3E}">
        <p14:creationId xmlns:p14="http://schemas.microsoft.com/office/powerpoint/2010/main" val="3807248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8" Type="http://schemas.openxmlformats.org/officeDocument/2006/relationships/image" Target="../media/image119.jpeg"/><Relationship Id="rId3" Type="http://schemas.openxmlformats.org/officeDocument/2006/relationships/image" Target="../media/image114.jpeg"/><Relationship Id="rId7" Type="http://schemas.openxmlformats.org/officeDocument/2006/relationships/image" Target="../media/image118.jpeg"/><Relationship Id="rId2" Type="http://schemas.openxmlformats.org/officeDocument/2006/relationships/image" Target="../media/image113.jpeg"/><Relationship Id="rId1" Type="http://schemas.openxmlformats.org/officeDocument/2006/relationships/slideLayout" Target="../slideLayouts/slideLayout2.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 Id="rId9" Type="http://schemas.openxmlformats.org/officeDocument/2006/relationships/image" Target="../media/image120.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8" Type="http://schemas.openxmlformats.org/officeDocument/2006/relationships/image" Target="../media/image127.jpeg"/><Relationship Id="rId3" Type="http://schemas.openxmlformats.org/officeDocument/2006/relationships/image" Target="../media/image122.jpeg"/><Relationship Id="rId7" Type="http://schemas.openxmlformats.org/officeDocument/2006/relationships/image" Target="../media/image126.jpeg"/><Relationship Id="rId2" Type="http://schemas.openxmlformats.org/officeDocument/2006/relationships/image" Target="../media/image121.jpeg"/><Relationship Id="rId1" Type="http://schemas.openxmlformats.org/officeDocument/2006/relationships/slideLayout" Target="../slideLayouts/slideLayout2.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123.jpe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33.jpeg"/><Relationship Id="rId1" Type="http://schemas.openxmlformats.org/officeDocument/2006/relationships/slideLayout" Target="../slideLayouts/slideLayout2.xml"/><Relationship Id="rId5" Type="http://schemas.openxmlformats.org/officeDocument/2006/relationships/image" Target="../media/image135.jpeg"/><Relationship Id="rId4" Type="http://schemas.openxmlformats.org/officeDocument/2006/relationships/image" Target="../media/image134.jpeg"/></Relationships>
</file>

<file path=ppt/slides/_rels/slide141.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2.xml"/><Relationship Id="rId5" Type="http://schemas.openxmlformats.org/officeDocument/2006/relationships/image" Target="../media/image143.jpeg"/><Relationship Id="rId4" Type="http://schemas.openxmlformats.org/officeDocument/2006/relationships/image" Target="../media/image142.jpeg"/></Relationships>
</file>

<file path=ppt/slides/_rels/slide147.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88"/>
              </a:spcBef>
            </a:pPr>
            <a:r>
              <a:rPr lang="en-US" sz="2118" spc="-4" dirty="0" smtClean="0">
                <a:latin typeface="Times New Roman"/>
                <a:cs typeface="Times New Roman"/>
              </a:rPr>
              <a:t>5</a:t>
            </a:r>
            <a:r>
              <a:rPr lang="en-US" sz="2118" spc="-4" baseline="30000" dirty="0" smtClean="0">
                <a:latin typeface="Times New Roman"/>
                <a:cs typeface="Times New Roman"/>
              </a:rPr>
              <a:t>th</a:t>
            </a:r>
            <a:r>
              <a:rPr lang="en-US" sz="2118" spc="-4" dirty="0" smtClean="0">
                <a:latin typeface="Times New Roman"/>
                <a:cs typeface="Times New Roman"/>
              </a:rPr>
              <a:t> semester</a:t>
            </a:r>
            <a:endParaRPr sz="2118" dirty="0">
              <a:latin typeface="Times New Roman"/>
              <a:cs typeface="Times New Roman"/>
            </a:endParaRPr>
          </a:p>
          <a:p>
            <a:pPr>
              <a:lnSpc>
                <a:spcPct val="100000"/>
              </a:lnSpc>
            </a:pPr>
            <a:endParaRPr sz="2294" dirty="0">
              <a:latin typeface="Times New Roman"/>
              <a:cs typeface="Times New Roman"/>
            </a:endParaRPr>
          </a:p>
          <a:p>
            <a:pPr>
              <a:spcBef>
                <a:spcPts val="35"/>
              </a:spcBef>
            </a:pPr>
            <a:endParaRPr sz="2647" dirty="0">
              <a:latin typeface="Times New Roman"/>
              <a:cs typeface="Times New Roman"/>
            </a:endParaRPr>
          </a:p>
          <a:p>
            <a:pPr algn="ctr">
              <a:lnSpc>
                <a:spcPct val="100000"/>
              </a:lnSpc>
            </a:pPr>
            <a:r>
              <a:rPr lang="en-US" sz="2118" b="1" spc="-40" dirty="0" smtClean="0">
                <a:latin typeface="Times New Roman"/>
                <a:cs typeface="Times New Roman"/>
              </a:rPr>
              <a:t>PATHOLOGICAL ANATOMY</a:t>
            </a:r>
            <a:endParaRPr lang="en-US" sz="2118" dirty="0">
              <a:latin typeface="Times New Roman"/>
              <a:cs typeface="Times New Roman"/>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extLst>
      <p:ext uri="{BB962C8B-B14F-4D97-AF65-F5344CB8AC3E}">
        <p14:creationId xmlns:p14="http://schemas.microsoft.com/office/powerpoint/2010/main" val="926433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CLINICAL DIVISION OF INFLAMMATION</a:t>
            </a:r>
            <a:endParaRPr lang="en-US" sz="2400" b="1" dirty="0"/>
          </a:p>
        </p:txBody>
      </p:sp>
      <p:sp>
        <p:nvSpPr>
          <p:cNvPr id="6" name="Rectangle 5"/>
          <p:cNvSpPr/>
          <p:nvPr/>
        </p:nvSpPr>
        <p:spPr>
          <a:xfrm>
            <a:off x="5233182" y="6284191"/>
            <a:ext cx="6958817"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DIVISION ACCORDING TO CONSTANCY OF DURATION</a:t>
            </a:r>
            <a:endParaRPr lang="en-US" sz="2400" b="1" dirty="0"/>
          </a:p>
        </p:txBody>
      </p:sp>
      <p:sp>
        <p:nvSpPr>
          <p:cNvPr id="8" name="Rectangle 7"/>
          <p:cNvSpPr/>
          <p:nvPr/>
        </p:nvSpPr>
        <p:spPr>
          <a:xfrm>
            <a:off x="1059673" y="1551034"/>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PERSISTENT</a:t>
            </a:r>
          </a:p>
        </p:txBody>
      </p:sp>
      <p:sp>
        <p:nvSpPr>
          <p:cNvPr id="9" name="Rectangle 8"/>
          <p:cNvSpPr/>
          <p:nvPr/>
        </p:nvSpPr>
        <p:spPr>
          <a:xfrm>
            <a:off x="2769895" y="2619799"/>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RECURRENT</a:t>
            </a:r>
          </a:p>
        </p:txBody>
      </p:sp>
      <p:sp>
        <p:nvSpPr>
          <p:cNvPr id="10" name="Rectangle 9"/>
          <p:cNvSpPr/>
          <p:nvPr/>
        </p:nvSpPr>
        <p:spPr>
          <a:xfrm>
            <a:off x="4554313" y="3723957"/>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EXACERBATING</a:t>
            </a:r>
          </a:p>
        </p:txBody>
      </p:sp>
      <p:sp>
        <p:nvSpPr>
          <p:cNvPr id="11" name="Rectangle 10"/>
          <p:cNvSpPr/>
          <p:nvPr/>
        </p:nvSpPr>
        <p:spPr>
          <a:xfrm>
            <a:off x="6415937" y="4828115"/>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REMISSION</a:t>
            </a:r>
            <a:endParaRPr lang="en-US" sz="2400" b="1" dirty="0"/>
          </a:p>
        </p:txBody>
      </p:sp>
    </p:spTree>
    <p:extLst>
      <p:ext uri="{BB962C8B-B14F-4D97-AF65-F5344CB8AC3E}">
        <p14:creationId xmlns:p14="http://schemas.microsoft.com/office/powerpoint/2010/main" val="275113945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159481"/>
            <a:ext cx="8435431" cy="5698519"/>
          </a:xfrm>
          <a:prstGeom prst="rect">
            <a:avLst/>
          </a:prstGeom>
        </p:spPr>
      </p:pic>
      <p:sp>
        <p:nvSpPr>
          <p:cNvPr id="6" name="object 8"/>
          <p:cNvSpPr/>
          <p:nvPr/>
        </p:nvSpPr>
        <p:spPr>
          <a:xfrm>
            <a:off x="9167876" y="365125"/>
            <a:ext cx="3024124" cy="3671824"/>
          </a:xfrm>
          <a:prstGeom prst="rect">
            <a:avLst/>
          </a:prstGeom>
          <a:blipFill>
            <a:blip r:embed="rId3" cstate="print"/>
            <a:stretch>
              <a:fillRect/>
            </a:stretch>
          </a:blipFill>
        </p:spPr>
        <p:txBody>
          <a:bodyPr wrap="square" lIns="0" tIns="0" rIns="0" bIns="0" rtlCol="0"/>
          <a:lstStyle/>
          <a:p>
            <a:endParaRPr/>
          </a:p>
        </p:txBody>
      </p:sp>
      <p:sp>
        <p:nvSpPr>
          <p:cNvPr id="3" name="TextBox 2"/>
          <p:cNvSpPr txBox="1"/>
          <p:nvPr/>
        </p:nvSpPr>
        <p:spPr>
          <a:xfrm>
            <a:off x="6618441" y="4295850"/>
            <a:ext cx="5098869" cy="2739211"/>
          </a:xfrm>
          <a:prstGeom prst="rect">
            <a:avLst/>
          </a:prstGeom>
          <a:noFill/>
        </p:spPr>
        <p:txBody>
          <a:bodyPr wrap="square" rtlCol="0">
            <a:spAutoFit/>
          </a:bodyPr>
          <a:lstStyle/>
          <a:p>
            <a:pPr marL="285750" indent="-285750">
              <a:buFont typeface="Wingdings" panose="05000000000000000000" pitchFamily="2" charset="2"/>
              <a:buChar char="ü"/>
            </a:pPr>
            <a:r>
              <a:rPr lang="en-US" sz="2200" b="1" dirty="0" smtClean="0"/>
              <a:t>Collar of </a:t>
            </a:r>
            <a:r>
              <a:rPr lang="en-US" sz="2200" b="1" dirty="0" err="1" smtClean="0"/>
              <a:t>Lymphocites</a:t>
            </a:r>
            <a:endParaRPr lang="en-US" sz="2200" b="1" dirty="0" smtClean="0"/>
          </a:p>
          <a:p>
            <a:pPr marL="285750" indent="-285750">
              <a:buFont typeface="Wingdings" panose="05000000000000000000" pitchFamily="2" charset="2"/>
              <a:buChar char="ü"/>
            </a:pPr>
            <a:r>
              <a:rPr lang="en-US" sz="2200" b="1" dirty="0" smtClean="0"/>
              <a:t>Epithelioid macrophages</a:t>
            </a:r>
          </a:p>
          <a:p>
            <a:r>
              <a:rPr lang="en-US" sz="2200" b="1" dirty="0" smtClean="0"/>
              <a:t>(modified macrophages with secretory </a:t>
            </a:r>
            <a:r>
              <a:rPr lang="en-US" sz="2200" b="1" dirty="0" err="1" smtClean="0"/>
              <a:t>fn</a:t>
            </a:r>
            <a:r>
              <a:rPr lang="en-US" sz="2200" b="1" dirty="0" smtClean="0"/>
              <a:t>)</a:t>
            </a:r>
          </a:p>
          <a:p>
            <a:pPr marL="285750" indent="-285750">
              <a:buFont typeface="Wingdings" panose="05000000000000000000" pitchFamily="2" charset="2"/>
              <a:buChar char="ü"/>
            </a:pPr>
            <a:r>
              <a:rPr lang="en-US" sz="2200" b="1" dirty="0" smtClean="0"/>
              <a:t>Multinucleate giant cells (</a:t>
            </a:r>
            <a:r>
              <a:rPr lang="en-US" sz="2200" b="1" dirty="0" err="1" smtClean="0"/>
              <a:t>Langhan’s</a:t>
            </a:r>
            <a:r>
              <a:rPr lang="en-US" sz="2200" b="1" dirty="0" smtClean="0"/>
              <a:t> GC)</a:t>
            </a:r>
          </a:p>
          <a:p>
            <a:pPr marL="285750" indent="-285750">
              <a:buFont typeface="Wingdings" panose="05000000000000000000" pitchFamily="2" charset="2"/>
              <a:buChar char="ü"/>
            </a:pPr>
            <a:r>
              <a:rPr lang="en-US" sz="2200" b="1" dirty="0" smtClean="0"/>
              <a:t>Necrosis ± depends on which type of granuloma</a:t>
            </a:r>
          </a:p>
          <a:p>
            <a:pPr marL="285750" indent="-285750">
              <a:buFont typeface="Wingdings" panose="05000000000000000000" pitchFamily="2" charset="2"/>
              <a:buChar char="ü"/>
            </a:pPr>
            <a:r>
              <a:rPr lang="en-US" sz="2200" b="1" dirty="0" err="1" smtClean="0"/>
              <a:t>Caseous</a:t>
            </a:r>
            <a:r>
              <a:rPr lang="en-US" sz="2200" b="1" dirty="0" smtClean="0"/>
              <a:t> in TB</a:t>
            </a:r>
          </a:p>
          <a:p>
            <a:endParaRPr lang="en-US" dirty="0"/>
          </a:p>
        </p:txBody>
      </p:sp>
      <p:sp>
        <p:nvSpPr>
          <p:cNvPr id="7" name="Rectangle 6"/>
          <p:cNvSpPr/>
          <p:nvPr/>
        </p:nvSpPr>
        <p:spPr>
          <a:xfrm>
            <a:off x="159368" y="923772"/>
            <a:ext cx="7149238" cy="153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 y="560726"/>
            <a:ext cx="8721969" cy="492443"/>
          </a:xfrm>
          <a:prstGeom prst="rect">
            <a:avLst/>
          </a:prstGeom>
          <a:noFill/>
        </p:spPr>
        <p:txBody>
          <a:bodyPr wrap="square" rtlCol="0">
            <a:spAutoFit/>
          </a:bodyPr>
          <a:lstStyle/>
          <a:p>
            <a:r>
              <a:rPr lang="en-US" sz="2600" b="1" dirty="0" smtClean="0"/>
              <a:t>Granulomatous inflammation – Form of Chronic Inflammation </a:t>
            </a:r>
            <a:endParaRPr lang="en-US" sz="2600" b="1" dirty="0"/>
          </a:p>
        </p:txBody>
      </p:sp>
      <p:sp>
        <p:nvSpPr>
          <p:cNvPr id="9" name="TextBox 8"/>
          <p:cNvSpPr txBox="1"/>
          <p:nvPr/>
        </p:nvSpPr>
        <p:spPr>
          <a:xfrm>
            <a:off x="172113" y="1278384"/>
            <a:ext cx="8721969" cy="954107"/>
          </a:xfrm>
          <a:prstGeom prst="rect">
            <a:avLst/>
          </a:prstGeom>
          <a:noFill/>
        </p:spPr>
        <p:txBody>
          <a:bodyPr wrap="square" rtlCol="0">
            <a:spAutoFit/>
          </a:bodyPr>
          <a:lstStyle/>
          <a:p>
            <a:pPr marL="285750" indent="-285750">
              <a:buFont typeface="Wingdings" panose="05000000000000000000" pitchFamily="2" charset="2"/>
              <a:buChar char="ü"/>
            </a:pPr>
            <a:r>
              <a:rPr lang="en-US" sz="2800" dirty="0"/>
              <a:t>Granulomas occur when the offending agent is resistant to be killed by the </a:t>
            </a:r>
            <a:r>
              <a:rPr lang="en-US" sz="2800" dirty="0" smtClean="0"/>
              <a:t>macrophages</a:t>
            </a:r>
            <a:endParaRPr lang="en-US" sz="2800" dirty="0"/>
          </a:p>
        </p:txBody>
      </p:sp>
      <p:sp>
        <p:nvSpPr>
          <p:cNvPr id="10" name="Rectangle 9"/>
          <p:cNvSpPr/>
          <p:nvPr/>
        </p:nvSpPr>
        <p:spPr>
          <a:xfrm>
            <a:off x="1792297" y="4544545"/>
            <a:ext cx="4826143" cy="153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 </a:t>
            </a:r>
            <a:r>
              <a:rPr lang="en-US" dirty="0"/>
              <a:t>killing ability</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Have more microbial killing ability</a:t>
            </a:r>
            <a:endParaRPr lang="en-US" dirty="0"/>
          </a:p>
        </p:txBody>
      </p:sp>
      <p:sp>
        <p:nvSpPr>
          <p:cNvPr id="11" name="Rectangle 10"/>
          <p:cNvSpPr/>
          <p:nvPr/>
        </p:nvSpPr>
        <p:spPr>
          <a:xfrm>
            <a:off x="2136353" y="4544545"/>
            <a:ext cx="3959647" cy="1200329"/>
          </a:xfrm>
          <a:prstGeom prst="rect">
            <a:avLst/>
          </a:prstGeom>
        </p:spPr>
        <p:txBody>
          <a:bodyPr wrap="square">
            <a:spAutoFit/>
          </a:bodyPr>
          <a:lstStyle/>
          <a:p>
            <a:r>
              <a:rPr lang="en-US" b="1" dirty="0" smtClean="0">
                <a:solidFill>
                  <a:srgbClr val="CC66FF"/>
                </a:solidFill>
              </a:rPr>
              <a:t>                           EPITHELIOID CELL</a:t>
            </a:r>
          </a:p>
          <a:p>
            <a:pPr marL="285750" indent="-285750">
              <a:buFont typeface="Wingdings" panose="05000000000000000000" pitchFamily="2" charset="2"/>
              <a:buChar char="ü"/>
            </a:pPr>
            <a:endParaRPr lang="en-US" b="1" dirty="0" smtClean="0">
              <a:solidFill>
                <a:srgbClr val="CC66FF"/>
              </a:solidFill>
            </a:endParaRPr>
          </a:p>
          <a:p>
            <a:r>
              <a:rPr lang="en-US" b="1" dirty="0" smtClean="0">
                <a:solidFill>
                  <a:srgbClr val="CC66FF"/>
                </a:solidFill>
              </a:rPr>
              <a:t>HAVE MORE MICROBIAL KILLING ABILITY</a:t>
            </a:r>
            <a:endParaRPr lang="en-US" b="1" dirty="0">
              <a:solidFill>
                <a:srgbClr val="CC66FF"/>
              </a:solidFill>
            </a:endParaRPr>
          </a:p>
        </p:txBody>
      </p:sp>
    </p:spTree>
    <p:extLst>
      <p:ext uri="{BB962C8B-B14F-4D97-AF65-F5344CB8AC3E}">
        <p14:creationId xmlns:p14="http://schemas.microsoft.com/office/powerpoint/2010/main" val="186022288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6898" y="0"/>
            <a:ext cx="5684962" cy="6858000"/>
          </a:xfrm>
        </p:spPr>
        <p:txBody>
          <a:bodyPr/>
          <a:lstStyle/>
          <a:p>
            <a:pPr marL="0" indent="0">
              <a:buNone/>
            </a:pPr>
            <a:r>
              <a:rPr lang="en-US" b="1" dirty="0" smtClean="0">
                <a:solidFill>
                  <a:srgbClr val="0070C0"/>
                </a:solidFill>
                <a:latin typeface="+mj-lt"/>
              </a:rPr>
              <a:t>    Granulomatous inflammation</a:t>
            </a:r>
          </a:p>
          <a:p>
            <a:pPr marL="0" indent="0">
              <a:buNone/>
            </a:pPr>
            <a:endParaRPr lang="en-US" b="1" dirty="0">
              <a:solidFill>
                <a:srgbClr val="0070C0"/>
              </a:solidFill>
              <a:latin typeface="+mj-lt"/>
            </a:endParaRPr>
          </a:p>
        </p:txBody>
      </p:sp>
      <p:pic>
        <p:nvPicPr>
          <p:cNvPr id="5" name="Picture 4"/>
          <p:cNvPicPr>
            <a:picLocks noChangeAspect="1"/>
          </p:cNvPicPr>
          <p:nvPr/>
        </p:nvPicPr>
        <p:blipFill>
          <a:blip r:embed="rId2"/>
          <a:stretch>
            <a:fillRect/>
          </a:stretch>
        </p:blipFill>
        <p:spPr>
          <a:xfrm>
            <a:off x="-215628" y="0"/>
            <a:ext cx="7180977" cy="6858000"/>
          </a:xfrm>
          <a:prstGeom prst="rect">
            <a:avLst/>
          </a:prstGeom>
        </p:spPr>
      </p:pic>
      <p:sp>
        <p:nvSpPr>
          <p:cNvPr id="7" name="TextBox 6"/>
          <p:cNvSpPr txBox="1"/>
          <p:nvPr/>
        </p:nvSpPr>
        <p:spPr>
          <a:xfrm>
            <a:off x="10031954" y="766836"/>
            <a:ext cx="1913207" cy="892552"/>
          </a:xfrm>
          <a:prstGeom prst="rect">
            <a:avLst/>
          </a:prstGeom>
          <a:noFill/>
        </p:spPr>
        <p:txBody>
          <a:bodyPr wrap="square" rtlCol="0">
            <a:spAutoFit/>
          </a:bodyPr>
          <a:lstStyle/>
          <a:p>
            <a:r>
              <a:rPr lang="en-US" sz="2600" b="1" dirty="0">
                <a:solidFill>
                  <a:srgbClr val="990033"/>
                </a:solidFill>
              </a:rPr>
              <a:t>Non Infective </a:t>
            </a:r>
            <a:endParaRPr lang="en-US" sz="2600" b="1" dirty="0">
              <a:solidFill>
                <a:srgbClr val="990033"/>
              </a:solidFill>
            </a:endParaRPr>
          </a:p>
        </p:txBody>
      </p:sp>
      <p:sp>
        <p:nvSpPr>
          <p:cNvPr id="8" name="TextBox 7"/>
          <p:cNvSpPr txBox="1"/>
          <p:nvPr/>
        </p:nvSpPr>
        <p:spPr>
          <a:xfrm>
            <a:off x="7542048" y="766836"/>
            <a:ext cx="1913207" cy="492443"/>
          </a:xfrm>
          <a:prstGeom prst="rect">
            <a:avLst/>
          </a:prstGeom>
          <a:noFill/>
        </p:spPr>
        <p:txBody>
          <a:bodyPr wrap="square" rtlCol="0">
            <a:spAutoFit/>
          </a:bodyPr>
          <a:lstStyle/>
          <a:p>
            <a:r>
              <a:rPr lang="en-US" sz="2200" b="1" dirty="0" smtClean="0"/>
              <a:t> </a:t>
            </a:r>
            <a:r>
              <a:rPr lang="en-US" sz="2600" b="1" dirty="0">
                <a:solidFill>
                  <a:srgbClr val="990033"/>
                </a:solidFill>
              </a:rPr>
              <a:t>Infective</a:t>
            </a:r>
            <a:r>
              <a:rPr lang="en-US" sz="2200" b="1" dirty="0">
                <a:solidFill>
                  <a:srgbClr val="990033"/>
                </a:solidFill>
              </a:rPr>
              <a:t> </a:t>
            </a:r>
            <a:endParaRPr lang="en-US" sz="2200" b="1" dirty="0">
              <a:solidFill>
                <a:srgbClr val="990033"/>
              </a:solidFill>
            </a:endParaRPr>
          </a:p>
        </p:txBody>
      </p:sp>
      <p:sp>
        <p:nvSpPr>
          <p:cNvPr id="9" name="TextBox 8"/>
          <p:cNvSpPr txBox="1"/>
          <p:nvPr/>
        </p:nvSpPr>
        <p:spPr>
          <a:xfrm>
            <a:off x="6574493" y="1683425"/>
            <a:ext cx="2880762" cy="4493538"/>
          </a:xfrm>
          <a:prstGeom prst="rect">
            <a:avLst/>
          </a:prstGeom>
          <a:noFill/>
        </p:spPr>
        <p:txBody>
          <a:bodyPr wrap="square" rtlCol="0">
            <a:spAutoFit/>
          </a:bodyPr>
          <a:lstStyle/>
          <a:p>
            <a:pPr marL="342900" indent="-342900">
              <a:buFont typeface="Arial" panose="020B0604020202020204" pitchFamily="34" charset="0"/>
              <a:buChar char="•"/>
            </a:pPr>
            <a:r>
              <a:rPr lang="en-US" sz="2200" b="1" dirty="0" smtClean="0"/>
              <a:t>TB</a:t>
            </a:r>
          </a:p>
          <a:p>
            <a:pPr marL="342900" indent="-342900">
              <a:buFont typeface="Arial" panose="020B0604020202020204" pitchFamily="34" charset="0"/>
              <a:buChar char="•"/>
            </a:pPr>
            <a:r>
              <a:rPr lang="en-US" sz="2200" b="1" dirty="0" smtClean="0"/>
              <a:t>Leprosy</a:t>
            </a:r>
          </a:p>
          <a:p>
            <a:pPr marL="342900" indent="-342900">
              <a:buFont typeface="Arial" panose="020B0604020202020204" pitchFamily="34" charset="0"/>
              <a:buChar char="•"/>
            </a:pPr>
            <a:r>
              <a:rPr lang="en-US" sz="2200" b="1" dirty="0" smtClean="0"/>
              <a:t>Syphilis (</a:t>
            </a:r>
            <a:r>
              <a:rPr lang="en-US" sz="2200" b="1" dirty="0" err="1" smtClean="0"/>
              <a:t>gumma</a:t>
            </a:r>
            <a:r>
              <a:rPr lang="en-US" sz="2200" b="1" dirty="0" smtClean="0"/>
              <a:t>)</a:t>
            </a:r>
          </a:p>
          <a:p>
            <a:pPr marL="342900" indent="-342900">
              <a:buFont typeface="Arial" panose="020B0604020202020204" pitchFamily="34" charset="0"/>
              <a:buChar char="•"/>
            </a:pPr>
            <a:r>
              <a:rPr lang="en-US" sz="2200" b="1" dirty="0" smtClean="0"/>
              <a:t>Malaria (</a:t>
            </a:r>
            <a:r>
              <a:rPr lang="en-US" sz="2200" b="1" dirty="0" err="1" smtClean="0"/>
              <a:t>Durck’s</a:t>
            </a:r>
            <a:r>
              <a:rPr lang="en-US" sz="2200" b="1" dirty="0" smtClean="0"/>
              <a:t> granuloma)</a:t>
            </a:r>
          </a:p>
          <a:p>
            <a:pPr marL="342900" indent="-342900">
              <a:buFont typeface="Arial" panose="020B0604020202020204" pitchFamily="34" charset="0"/>
              <a:buChar char="•"/>
            </a:pPr>
            <a:r>
              <a:rPr lang="en-US" sz="2200" b="1" dirty="0" smtClean="0"/>
              <a:t>Cat scratch dis. (stellate granuloma)</a:t>
            </a:r>
          </a:p>
          <a:p>
            <a:pPr marL="342900" indent="-342900">
              <a:buFont typeface="Arial" panose="020B0604020202020204" pitchFamily="34" charset="0"/>
              <a:buChar char="•"/>
            </a:pPr>
            <a:r>
              <a:rPr lang="en-US" sz="2200" b="1" dirty="0" smtClean="0"/>
              <a:t>Q fever (fibrin ring / doughnut gr.)</a:t>
            </a:r>
          </a:p>
          <a:p>
            <a:pPr marL="342900" indent="-342900">
              <a:buFont typeface="Arial" panose="020B0604020202020204" pitchFamily="34" charset="0"/>
              <a:buChar char="•"/>
            </a:pPr>
            <a:r>
              <a:rPr lang="en-US" sz="2200" b="1" dirty="0" smtClean="0"/>
              <a:t>Histoplasmosis</a:t>
            </a:r>
          </a:p>
          <a:p>
            <a:pPr marL="342900" indent="-342900">
              <a:buFont typeface="Arial" panose="020B0604020202020204" pitchFamily="34" charset="0"/>
              <a:buChar char="•"/>
            </a:pPr>
            <a:r>
              <a:rPr lang="en-US" sz="2200" b="1" dirty="0" err="1" smtClean="0"/>
              <a:t>Blastomycosis</a:t>
            </a:r>
            <a:endParaRPr lang="en-US" sz="2200" b="1" dirty="0" smtClean="0"/>
          </a:p>
          <a:p>
            <a:pPr marL="342900" indent="-342900">
              <a:buFont typeface="Arial" panose="020B0604020202020204" pitchFamily="34" charset="0"/>
              <a:buChar char="•"/>
            </a:pPr>
            <a:r>
              <a:rPr lang="en-US" sz="2200" b="1" dirty="0" err="1" smtClean="0"/>
              <a:t>Coccidomycosis</a:t>
            </a:r>
            <a:endParaRPr lang="en-US" sz="2200" b="1" dirty="0" smtClean="0"/>
          </a:p>
          <a:p>
            <a:endParaRPr lang="en-US" sz="2200" b="1" dirty="0">
              <a:solidFill>
                <a:srgbClr val="990033"/>
              </a:solidFill>
            </a:endParaRPr>
          </a:p>
        </p:txBody>
      </p:sp>
      <p:sp>
        <p:nvSpPr>
          <p:cNvPr id="10" name="TextBox 9"/>
          <p:cNvSpPr txBox="1"/>
          <p:nvPr/>
        </p:nvSpPr>
        <p:spPr>
          <a:xfrm>
            <a:off x="9455255" y="1683425"/>
            <a:ext cx="2880762" cy="5170646"/>
          </a:xfrm>
          <a:prstGeom prst="rect">
            <a:avLst/>
          </a:prstGeom>
          <a:noFill/>
        </p:spPr>
        <p:txBody>
          <a:bodyPr wrap="square" rtlCol="0">
            <a:spAutoFit/>
          </a:bodyPr>
          <a:lstStyle/>
          <a:p>
            <a:pPr marL="342900" indent="-342900">
              <a:buFont typeface="Arial" panose="020B0604020202020204" pitchFamily="34" charset="0"/>
              <a:buChar char="•"/>
            </a:pPr>
            <a:r>
              <a:rPr lang="en-US" sz="2200" b="1" dirty="0" smtClean="0"/>
              <a:t>Sarcoidosis (non – </a:t>
            </a:r>
            <a:r>
              <a:rPr lang="en-US" sz="2200" b="1" dirty="0" err="1" smtClean="0"/>
              <a:t>caseating</a:t>
            </a:r>
            <a:r>
              <a:rPr lang="en-US" sz="2200" b="1" dirty="0" smtClean="0"/>
              <a:t> – naked granuloma) Ly </a:t>
            </a:r>
            <a:r>
              <a:rPr lang="en-US" sz="2200" b="1" dirty="0"/>
              <a:t>x</a:t>
            </a:r>
            <a:endParaRPr lang="en-US" sz="2200" b="1" dirty="0" smtClean="0"/>
          </a:p>
          <a:p>
            <a:pPr marL="342900" indent="-342900">
              <a:buFont typeface="Arial" panose="020B0604020202020204" pitchFamily="34" charset="0"/>
              <a:buChar char="•"/>
            </a:pPr>
            <a:r>
              <a:rPr lang="en-US" sz="2200" b="1" dirty="0" smtClean="0"/>
              <a:t>Rheumatic </a:t>
            </a:r>
            <a:r>
              <a:rPr lang="en-US" sz="2200" b="1" dirty="0"/>
              <a:t>fever</a:t>
            </a:r>
            <a:endParaRPr lang="en-US" sz="2200" b="1" dirty="0" smtClean="0"/>
          </a:p>
          <a:p>
            <a:pPr marL="342900" indent="-342900">
              <a:buFont typeface="Arial" panose="020B0604020202020204" pitchFamily="34" charset="0"/>
              <a:buChar char="•"/>
            </a:pPr>
            <a:r>
              <a:rPr lang="en-US" sz="2200" b="1" dirty="0" err="1" smtClean="0"/>
              <a:t>Chron’s</a:t>
            </a:r>
            <a:r>
              <a:rPr lang="en-US" sz="2200" b="1" dirty="0" smtClean="0"/>
              <a:t> dis. Non </a:t>
            </a:r>
            <a:r>
              <a:rPr lang="en-US" sz="2200" b="1" dirty="0" err="1" smtClean="0"/>
              <a:t>caseating</a:t>
            </a:r>
            <a:r>
              <a:rPr lang="en-US" sz="2200" b="1" dirty="0" smtClean="0"/>
              <a:t> gr.</a:t>
            </a:r>
            <a:r>
              <a:rPr lang="en-US" sz="2200" b="1" dirty="0"/>
              <a:t> )</a:t>
            </a:r>
            <a:endParaRPr lang="en-US" sz="2200" b="1" dirty="0" smtClean="0"/>
          </a:p>
          <a:p>
            <a:pPr marL="342900" indent="-342900">
              <a:buFont typeface="Arial" panose="020B0604020202020204" pitchFamily="34" charset="0"/>
              <a:buChar char="•"/>
            </a:pPr>
            <a:r>
              <a:rPr lang="en-US" sz="2200" b="1" dirty="0" smtClean="0"/>
              <a:t>Temporal arteritis</a:t>
            </a:r>
          </a:p>
          <a:p>
            <a:r>
              <a:rPr lang="en-US" sz="2200" b="1" dirty="0" smtClean="0"/>
              <a:t>            </a:t>
            </a:r>
            <a:r>
              <a:rPr lang="en-US" sz="2200" b="1" dirty="0" err="1" smtClean="0"/>
              <a:t>Takayasu</a:t>
            </a:r>
            <a:endParaRPr lang="en-US" sz="2200" b="1" dirty="0"/>
          </a:p>
          <a:p>
            <a:pPr marL="342900" indent="-342900">
              <a:buFont typeface="Arial" panose="020B0604020202020204" pitchFamily="34" charset="0"/>
              <a:buChar char="•"/>
            </a:pPr>
            <a:r>
              <a:rPr lang="en-US" sz="2200" b="1" dirty="0" smtClean="0"/>
              <a:t>Granulomatosis with </a:t>
            </a:r>
            <a:r>
              <a:rPr lang="en-US" sz="2200" b="1" dirty="0" err="1" smtClean="0"/>
              <a:t>polyangiitis</a:t>
            </a:r>
            <a:endParaRPr lang="en-US" sz="2200" b="1" dirty="0" smtClean="0"/>
          </a:p>
          <a:p>
            <a:pPr marL="342900" indent="-342900">
              <a:buFont typeface="Arial" panose="020B0604020202020204" pitchFamily="34" charset="0"/>
              <a:buChar char="•"/>
            </a:pPr>
            <a:r>
              <a:rPr lang="en-US" sz="2200" b="1" dirty="0" smtClean="0"/>
              <a:t>Eosinophilic granulomatosis with </a:t>
            </a:r>
            <a:r>
              <a:rPr lang="en-US" sz="2200" b="1" dirty="0" err="1" smtClean="0"/>
              <a:t>polyangiitis</a:t>
            </a:r>
            <a:endParaRPr lang="en-US" sz="2200" b="1" dirty="0" smtClean="0"/>
          </a:p>
          <a:p>
            <a:endParaRPr lang="en-US" sz="2200" b="1" dirty="0" smtClean="0"/>
          </a:p>
          <a:p>
            <a:endParaRPr lang="en-US" sz="2200" b="1" dirty="0">
              <a:solidFill>
                <a:srgbClr val="990033"/>
              </a:solidFill>
            </a:endParaRPr>
          </a:p>
        </p:txBody>
      </p:sp>
      <p:sp>
        <p:nvSpPr>
          <p:cNvPr id="11" name="Oval 10"/>
          <p:cNvSpPr/>
          <p:nvPr/>
        </p:nvSpPr>
        <p:spPr>
          <a:xfrm>
            <a:off x="11197883" y="2290305"/>
            <a:ext cx="422031" cy="590843"/>
          </a:xfrm>
          <a:prstGeom prst="ellipse">
            <a:avLst/>
          </a:prstGeom>
          <a:no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120739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31977" y="-64347"/>
            <a:ext cx="7316548" cy="6858000"/>
          </a:xfrm>
          <a:prstGeom prst="rect">
            <a:avLst/>
          </a:prstGeom>
        </p:spPr>
      </p:pic>
      <p:sp>
        <p:nvSpPr>
          <p:cNvPr id="5" name="TextBox 4"/>
          <p:cNvSpPr txBox="1"/>
          <p:nvPr/>
        </p:nvSpPr>
        <p:spPr>
          <a:xfrm>
            <a:off x="7235527" y="357773"/>
            <a:ext cx="4904273" cy="2800767"/>
          </a:xfrm>
          <a:prstGeom prst="rect">
            <a:avLst/>
          </a:prstGeom>
          <a:noFill/>
        </p:spPr>
        <p:txBody>
          <a:bodyPr wrap="square" rtlCol="0">
            <a:spAutoFit/>
          </a:bodyPr>
          <a:lstStyle/>
          <a:p>
            <a:r>
              <a:rPr lang="en-US" sz="2600" b="1" dirty="0" smtClean="0">
                <a:solidFill>
                  <a:srgbClr val="0070C0"/>
                </a:solidFill>
              </a:rPr>
              <a:t>Epithelioid cells</a:t>
            </a:r>
          </a:p>
          <a:p>
            <a:endParaRPr lang="en-US" dirty="0" smtClean="0"/>
          </a:p>
          <a:p>
            <a:pPr marL="342900" indent="-342900">
              <a:buFont typeface="Wingdings" panose="05000000000000000000" pitchFamily="2" charset="2"/>
              <a:buChar char="Ø"/>
            </a:pPr>
            <a:r>
              <a:rPr lang="en-US" sz="2200" dirty="0" smtClean="0"/>
              <a:t>Macrophage </a:t>
            </a:r>
            <a:r>
              <a:rPr lang="en-US" sz="2200" dirty="0"/>
              <a:t>progeny</a:t>
            </a:r>
          </a:p>
          <a:p>
            <a:pPr marL="342900" indent="-342900">
              <a:buFont typeface="Wingdings" panose="05000000000000000000" pitchFamily="2" charset="2"/>
              <a:buChar char="Ø"/>
            </a:pPr>
            <a:r>
              <a:rPr lang="en-US" sz="2200" dirty="0"/>
              <a:t>They resemble epithelial cells</a:t>
            </a:r>
          </a:p>
          <a:p>
            <a:pPr marL="342900" indent="-342900">
              <a:buFont typeface="Wingdings" panose="05000000000000000000" pitchFamily="2" charset="2"/>
              <a:buChar char="Ø"/>
            </a:pPr>
            <a:r>
              <a:rPr lang="en-US" sz="2200" dirty="0"/>
              <a:t>Large, polygonal cells, in close contact with each other, with large vesicular nuclei, </a:t>
            </a:r>
            <a:r>
              <a:rPr lang="en-US" sz="2200" dirty="0" smtClean="0"/>
              <a:t>bright eosinophilic</a:t>
            </a:r>
            <a:r>
              <a:rPr lang="en-US" sz="2200" dirty="0"/>
              <a:t>, dentate </a:t>
            </a:r>
            <a:r>
              <a:rPr lang="en-US" sz="2200" dirty="0" smtClean="0"/>
              <a:t>cytoplasm, unclear boundaries.</a:t>
            </a:r>
            <a:endParaRPr lang="en-US" sz="2200" dirty="0"/>
          </a:p>
        </p:txBody>
      </p:sp>
      <p:sp>
        <p:nvSpPr>
          <p:cNvPr id="7" name="TextBox 6"/>
          <p:cNvSpPr txBox="1"/>
          <p:nvPr/>
        </p:nvSpPr>
        <p:spPr>
          <a:xfrm>
            <a:off x="4118740" y="3165892"/>
            <a:ext cx="8072016" cy="3477875"/>
          </a:xfrm>
          <a:prstGeom prst="rect">
            <a:avLst/>
          </a:prstGeom>
          <a:noFill/>
        </p:spPr>
        <p:txBody>
          <a:bodyPr wrap="square" rtlCol="0">
            <a:spAutoFit/>
          </a:bodyPr>
          <a:lstStyle/>
          <a:p>
            <a:pPr marL="342900" indent="-342900">
              <a:buFont typeface="Wingdings" panose="05000000000000000000" pitchFamily="2" charset="2"/>
              <a:buChar char="Ø"/>
            </a:pPr>
            <a:r>
              <a:rPr lang="en-US" sz="2200" dirty="0"/>
              <a:t>Due to the loss of surface receptors, they have no importance in </a:t>
            </a:r>
            <a:r>
              <a:rPr lang="en-US" sz="2200" dirty="0" smtClean="0"/>
              <a:t>phagocytosis.</a:t>
            </a:r>
            <a:endParaRPr lang="en-US" sz="2200" dirty="0"/>
          </a:p>
          <a:p>
            <a:pPr marL="342900" indent="-342900">
              <a:buFont typeface="Wingdings" panose="05000000000000000000" pitchFamily="2" charset="2"/>
              <a:buChar char="Ø"/>
            </a:pPr>
            <a:r>
              <a:rPr lang="en-US" sz="2200" dirty="0"/>
              <a:t>They secrete proteases, elastases, collagenases, cytokines (IL1 and TNF alpha)</a:t>
            </a:r>
          </a:p>
          <a:p>
            <a:pPr marL="342900" indent="-342900">
              <a:buFont typeface="Wingdings" panose="05000000000000000000" pitchFamily="2" charset="2"/>
              <a:buChar char="Ø"/>
            </a:pPr>
            <a:r>
              <a:rPr lang="en-US" sz="2200" dirty="0"/>
              <a:t>They enable the creation of a milieu and conditions that enhance the function of macrophages</a:t>
            </a:r>
          </a:p>
          <a:p>
            <a:pPr marL="342900" indent="-342900">
              <a:buFont typeface="Wingdings" panose="05000000000000000000" pitchFamily="2" charset="2"/>
              <a:buChar char="Ø"/>
            </a:pPr>
            <a:r>
              <a:rPr lang="en-US" sz="2200" dirty="0"/>
              <a:t>They divide mitotically, live a short time</a:t>
            </a:r>
          </a:p>
          <a:p>
            <a:pPr marL="342900" indent="-342900">
              <a:buFont typeface="Wingdings" panose="05000000000000000000" pitchFamily="2" charset="2"/>
              <a:buChar char="Ø"/>
            </a:pPr>
            <a:r>
              <a:rPr lang="en-US" sz="2200" dirty="0"/>
              <a:t>Changes in the membrane allow fusion with neighboring cells, which is a prerequisite for the formation of giant cells</a:t>
            </a:r>
          </a:p>
          <a:p>
            <a:endParaRPr lang="en-US" sz="2200" dirty="0"/>
          </a:p>
        </p:txBody>
      </p:sp>
    </p:spTree>
    <p:extLst>
      <p:ext uri="{BB962C8B-B14F-4D97-AF65-F5344CB8AC3E}">
        <p14:creationId xmlns:p14="http://schemas.microsoft.com/office/powerpoint/2010/main" val="202716135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35554"/>
          </a:xfrm>
          <a:prstGeom prst="rect">
            <a:avLst/>
          </a:prstGeom>
        </p:spPr>
      </p:pic>
    </p:spTree>
    <p:extLst>
      <p:ext uri="{BB962C8B-B14F-4D97-AF65-F5344CB8AC3E}">
        <p14:creationId xmlns:p14="http://schemas.microsoft.com/office/powerpoint/2010/main" val="165007633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200465"/>
            <a:ext cx="12192000" cy="6657535"/>
          </a:xfrm>
          <a:prstGeom prst="rect">
            <a:avLst/>
          </a:prstGeom>
        </p:spPr>
      </p:pic>
    </p:spTree>
    <p:extLst>
      <p:ext uri="{BB962C8B-B14F-4D97-AF65-F5344CB8AC3E}">
        <p14:creationId xmlns:p14="http://schemas.microsoft.com/office/powerpoint/2010/main" val="246723578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214851"/>
            <a:ext cx="12192000" cy="6565777"/>
          </a:xfrm>
          <a:prstGeom prst="rect">
            <a:avLst/>
          </a:prstGeom>
        </p:spPr>
      </p:pic>
    </p:spTree>
    <p:extLst>
      <p:ext uri="{BB962C8B-B14F-4D97-AF65-F5344CB8AC3E}">
        <p14:creationId xmlns:p14="http://schemas.microsoft.com/office/powerpoint/2010/main" val="121809478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12542" y="0"/>
            <a:ext cx="12304541" cy="6858000"/>
          </a:xfrm>
          <a:prstGeom prst="rect">
            <a:avLst/>
          </a:prstGeom>
        </p:spPr>
      </p:pic>
    </p:spTree>
    <p:extLst>
      <p:ext uri="{BB962C8B-B14F-4D97-AF65-F5344CB8AC3E}">
        <p14:creationId xmlns:p14="http://schemas.microsoft.com/office/powerpoint/2010/main" val="203140673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818271" y="111906"/>
            <a:ext cx="10421814" cy="6260160"/>
          </a:xfrm>
          <a:prstGeom prst="rect">
            <a:avLst/>
          </a:prstGeom>
        </p:spPr>
      </p:pic>
      <p:sp>
        <p:nvSpPr>
          <p:cNvPr id="6" name="TextBox 5"/>
          <p:cNvSpPr txBox="1"/>
          <p:nvPr/>
        </p:nvSpPr>
        <p:spPr>
          <a:xfrm>
            <a:off x="7326921" y="230188"/>
            <a:ext cx="3573194" cy="553998"/>
          </a:xfrm>
          <a:prstGeom prst="rect">
            <a:avLst/>
          </a:prstGeom>
          <a:noFill/>
        </p:spPr>
        <p:txBody>
          <a:bodyPr wrap="square" rtlCol="0">
            <a:spAutoFit/>
          </a:bodyPr>
          <a:lstStyle/>
          <a:p>
            <a:r>
              <a:rPr lang="en-US" sz="3000" b="1" dirty="0" smtClean="0">
                <a:solidFill>
                  <a:srgbClr val="0070C0"/>
                </a:solidFill>
                <a:latin typeface="+mj-lt"/>
              </a:rPr>
              <a:t>Types of giant cells</a:t>
            </a:r>
            <a:endParaRPr lang="en-US" sz="3000" b="1" dirty="0">
              <a:solidFill>
                <a:srgbClr val="0070C0"/>
              </a:solidFill>
              <a:latin typeface="+mj-lt"/>
            </a:endParaRPr>
          </a:p>
        </p:txBody>
      </p:sp>
      <p:sp>
        <p:nvSpPr>
          <p:cNvPr id="7" name="TextBox 6"/>
          <p:cNvSpPr txBox="1"/>
          <p:nvPr/>
        </p:nvSpPr>
        <p:spPr>
          <a:xfrm>
            <a:off x="5467640" y="1106404"/>
            <a:ext cx="3840480" cy="2400657"/>
          </a:xfrm>
          <a:prstGeom prst="rect">
            <a:avLst/>
          </a:prstGeom>
          <a:noFill/>
        </p:spPr>
        <p:txBody>
          <a:bodyPr wrap="square" rtlCol="0">
            <a:spAutoFit/>
          </a:bodyPr>
          <a:lstStyle/>
          <a:p>
            <a:r>
              <a:rPr lang="en-US" sz="3000" b="1" dirty="0" smtClean="0">
                <a:solidFill>
                  <a:srgbClr val="990033"/>
                </a:solidFill>
                <a:latin typeface="+mj-lt"/>
              </a:rPr>
              <a:t>Physiological</a:t>
            </a:r>
          </a:p>
          <a:p>
            <a:endParaRPr lang="en-US" sz="3000" b="1" dirty="0">
              <a:solidFill>
                <a:srgbClr val="990033"/>
              </a:solidFill>
              <a:latin typeface="+mj-lt"/>
            </a:endParaRPr>
          </a:p>
          <a:p>
            <a:pPr marL="457200" indent="-457200">
              <a:buFont typeface="Wingdings" panose="05000000000000000000" pitchFamily="2" charset="2"/>
              <a:buChar char="Ø"/>
            </a:pPr>
            <a:r>
              <a:rPr lang="en-US" sz="3000" b="1" dirty="0" smtClean="0">
                <a:solidFill>
                  <a:srgbClr val="990033"/>
                </a:solidFill>
                <a:latin typeface="+mj-lt"/>
              </a:rPr>
              <a:t>Osteoclast</a:t>
            </a:r>
          </a:p>
          <a:p>
            <a:pPr marL="457200" indent="-457200">
              <a:buFont typeface="Wingdings" panose="05000000000000000000" pitchFamily="2" charset="2"/>
              <a:buChar char="Ø"/>
            </a:pPr>
            <a:r>
              <a:rPr lang="en-US" sz="3000" b="1" dirty="0" err="1" smtClean="0">
                <a:solidFill>
                  <a:srgbClr val="990033"/>
                </a:solidFill>
                <a:latin typeface="+mj-lt"/>
              </a:rPr>
              <a:t>Syncytiotrophoblast</a:t>
            </a:r>
            <a:endParaRPr lang="en-US" sz="3000" b="1" dirty="0" smtClean="0">
              <a:solidFill>
                <a:srgbClr val="990033"/>
              </a:solidFill>
              <a:latin typeface="+mj-lt"/>
            </a:endParaRPr>
          </a:p>
          <a:p>
            <a:pPr marL="457200" indent="-457200">
              <a:buFont typeface="Wingdings" panose="05000000000000000000" pitchFamily="2" charset="2"/>
              <a:buChar char="Ø"/>
            </a:pPr>
            <a:r>
              <a:rPr lang="en-US" sz="3000" b="1" dirty="0" err="1" smtClean="0">
                <a:solidFill>
                  <a:srgbClr val="990033"/>
                </a:solidFill>
                <a:latin typeface="+mj-lt"/>
              </a:rPr>
              <a:t>Megacaryocyte</a:t>
            </a:r>
            <a:endParaRPr lang="en-US" sz="3000" b="1" dirty="0">
              <a:solidFill>
                <a:srgbClr val="990033"/>
              </a:solidFill>
              <a:latin typeface="+mj-lt"/>
            </a:endParaRPr>
          </a:p>
        </p:txBody>
      </p:sp>
      <p:sp>
        <p:nvSpPr>
          <p:cNvPr id="8" name="TextBox 7"/>
          <p:cNvSpPr txBox="1"/>
          <p:nvPr/>
        </p:nvSpPr>
        <p:spPr>
          <a:xfrm>
            <a:off x="9308120" y="1106404"/>
            <a:ext cx="2613072" cy="9325630"/>
          </a:xfrm>
          <a:prstGeom prst="rect">
            <a:avLst/>
          </a:prstGeom>
          <a:noFill/>
        </p:spPr>
        <p:txBody>
          <a:bodyPr wrap="square" rtlCol="0">
            <a:spAutoFit/>
          </a:bodyPr>
          <a:lstStyle/>
          <a:p>
            <a:r>
              <a:rPr lang="en-US" sz="3000" b="1" dirty="0" smtClean="0">
                <a:solidFill>
                  <a:srgbClr val="990033"/>
                </a:solidFill>
                <a:latin typeface="+mj-lt"/>
              </a:rPr>
              <a:t>Pathological</a:t>
            </a:r>
          </a:p>
          <a:p>
            <a:endParaRPr lang="en-US" sz="3000" b="1" dirty="0">
              <a:solidFill>
                <a:srgbClr val="990033"/>
              </a:solidFill>
              <a:latin typeface="+mj-lt"/>
            </a:endParaRPr>
          </a:p>
          <a:p>
            <a:pPr marL="457200" indent="-457200">
              <a:buFont typeface="Wingdings" panose="05000000000000000000" pitchFamily="2" charset="2"/>
              <a:buChar char="Ø"/>
            </a:pPr>
            <a:r>
              <a:rPr lang="en-US" sz="3000" b="1" dirty="0" err="1" smtClean="0">
                <a:solidFill>
                  <a:srgbClr val="990033"/>
                </a:solidFill>
                <a:latin typeface="+mj-lt"/>
              </a:rPr>
              <a:t>Langhans</a:t>
            </a:r>
            <a:endParaRPr lang="en-US" sz="3000" b="1" dirty="0" smtClean="0">
              <a:solidFill>
                <a:srgbClr val="990033"/>
              </a:solidFill>
              <a:latin typeface="+mj-lt"/>
            </a:endParaRPr>
          </a:p>
          <a:p>
            <a:pPr marL="457200" indent="-457200">
              <a:buFont typeface="Wingdings" panose="05000000000000000000" pitchFamily="2" charset="2"/>
              <a:buChar char="Ø"/>
            </a:pPr>
            <a:r>
              <a:rPr lang="en-US" sz="3000" b="1" dirty="0" err="1" smtClean="0">
                <a:solidFill>
                  <a:srgbClr val="990033"/>
                </a:solidFill>
                <a:latin typeface="+mj-lt"/>
              </a:rPr>
              <a:t>Toutons</a:t>
            </a:r>
            <a:r>
              <a:rPr lang="en-US" sz="3000" b="1" dirty="0" smtClean="0">
                <a:solidFill>
                  <a:srgbClr val="990033"/>
                </a:solidFill>
                <a:latin typeface="+mj-lt"/>
              </a:rPr>
              <a:t> GC</a:t>
            </a:r>
          </a:p>
          <a:p>
            <a:pPr marL="457200" indent="-457200">
              <a:buFont typeface="Wingdings" panose="05000000000000000000" pitchFamily="2" charset="2"/>
              <a:buChar char="Ø"/>
            </a:pPr>
            <a:r>
              <a:rPr lang="en-US" sz="3000" b="1" dirty="0" smtClean="0">
                <a:solidFill>
                  <a:srgbClr val="990033"/>
                </a:solidFill>
                <a:latin typeface="+mj-lt"/>
              </a:rPr>
              <a:t>Foreign body type of GC</a:t>
            </a:r>
          </a:p>
          <a:p>
            <a:pPr marL="457200" indent="-457200">
              <a:buFont typeface="Wingdings" panose="05000000000000000000" pitchFamily="2" charset="2"/>
              <a:buChar char="Ø"/>
            </a:pPr>
            <a:r>
              <a:rPr lang="en-US" sz="3000" b="1" dirty="0" smtClean="0">
                <a:solidFill>
                  <a:srgbClr val="990033"/>
                </a:solidFill>
                <a:latin typeface="+mj-lt"/>
              </a:rPr>
              <a:t>Warthin </a:t>
            </a:r>
            <a:r>
              <a:rPr lang="en-US" sz="3000" b="1" dirty="0" err="1" smtClean="0">
                <a:solidFill>
                  <a:srgbClr val="990033"/>
                </a:solidFill>
                <a:latin typeface="+mj-lt"/>
              </a:rPr>
              <a:t>Finkelday</a:t>
            </a:r>
            <a:r>
              <a:rPr lang="en-US" sz="3000" b="1" dirty="0" smtClean="0">
                <a:solidFill>
                  <a:srgbClr val="990033"/>
                </a:solidFill>
                <a:latin typeface="+mj-lt"/>
              </a:rPr>
              <a:t> GC</a:t>
            </a:r>
          </a:p>
          <a:p>
            <a:r>
              <a:rPr lang="en-US" sz="3000" b="1" dirty="0" smtClean="0">
                <a:solidFill>
                  <a:srgbClr val="009900"/>
                </a:solidFill>
                <a:latin typeface="+mj-lt"/>
              </a:rPr>
              <a:t>Measles</a:t>
            </a:r>
          </a:p>
          <a:p>
            <a:pPr marL="457200" indent="-457200">
              <a:buFont typeface="Wingdings" panose="05000000000000000000" pitchFamily="2" charset="2"/>
              <a:buChar char="Ø"/>
            </a:pPr>
            <a:r>
              <a:rPr lang="en-US" sz="3000" b="1" dirty="0" smtClean="0">
                <a:solidFill>
                  <a:srgbClr val="990033"/>
                </a:solidFill>
                <a:latin typeface="+mj-lt"/>
              </a:rPr>
              <a:t>Reed Sternberg GC</a:t>
            </a:r>
          </a:p>
          <a:p>
            <a:pPr marL="457200" indent="-457200">
              <a:buFont typeface="Wingdings" panose="05000000000000000000" pitchFamily="2" charset="2"/>
              <a:buChar char="Ø"/>
            </a:pPr>
            <a:endParaRPr lang="en-US" sz="3000" b="1" dirty="0" smtClean="0">
              <a:solidFill>
                <a:srgbClr val="990033"/>
              </a:solidFill>
              <a:latin typeface="+mj-lt"/>
            </a:endParaRPr>
          </a:p>
          <a:p>
            <a:pPr marL="457200" indent="-457200">
              <a:buFont typeface="Wingdings" panose="05000000000000000000" pitchFamily="2" charset="2"/>
              <a:buChar char="Ø"/>
            </a:pPr>
            <a:endParaRPr lang="en-US" sz="3000" b="1" dirty="0" smtClean="0">
              <a:solidFill>
                <a:srgbClr val="990033"/>
              </a:solidFill>
              <a:latin typeface="+mj-lt"/>
            </a:endParaRPr>
          </a:p>
          <a:p>
            <a:pPr marL="457200" indent="-457200">
              <a:buFont typeface="Wingdings" panose="05000000000000000000" pitchFamily="2" charset="2"/>
              <a:buChar char="Ø"/>
            </a:pPr>
            <a:endParaRPr lang="en-US" sz="3000" b="1" dirty="0" smtClean="0">
              <a:solidFill>
                <a:srgbClr val="990033"/>
              </a:solidFill>
              <a:latin typeface="+mj-lt"/>
            </a:endParaRPr>
          </a:p>
          <a:p>
            <a:pPr marL="457200" indent="-457200">
              <a:buFont typeface="Wingdings" panose="05000000000000000000" pitchFamily="2" charset="2"/>
              <a:buChar char="Ø"/>
            </a:pPr>
            <a:endParaRPr lang="en-US" sz="3000" b="1" dirty="0" smtClean="0">
              <a:solidFill>
                <a:srgbClr val="990033"/>
              </a:solidFill>
              <a:latin typeface="+mj-lt"/>
            </a:endParaRPr>
          </a:p>
          <a:p>
            <a:pPr marL="457200" indent="-457200">
              <a:buFont typeface="Wingdings" panose="05000000000000000000" pitchFamily="2" charset="2"/>
              <a:buChar char="Ø"/>
            </a:pPr>
            <a:endParaRPr lang="en-US" sz="3000" b="1" dirty="0" smtClean="0">
              <a:solidFill>
                <a:srgbClr val="990033"/>
              </a:solidFill>
              <a:latin typeface="+mj-lt"/>
            </a:endParaRPr>
          </a:p>
          <a:p>
            <a:pPr marL="457200" indent="-457200">
              <a:buFont typeface="Wingdings" panose="05000000000000000000" pitchFamily="2" charset="2"/>
              <a:buChar char="Ø"/>
            </a:pPr>
            <a:endParaRPr lang="en-US" sz="3000" b="1" dirty="0" smtClean="0">
              <a:solidFill>
                <a:srgbClr val="990033"/>
              </a:solidFill>
              <a:latin typeface="+mj-lt"/>
            </a:endParaRPr>
          </a:p>
          <a:p>
            <a:pPr marL="457200" indent="-457200">
              <a:buFont typeface="Wingdings" panose="05000000000000000000" pitchFamily="2" charset="2"/>
              <a:buChar char="Ø"/>
            </a:pPr>
            <a:endParaRPr lang="en-US" sz="3000" b="1" dirty="0" smtClean="0">
              <a:solidFill>
                <a:srgbClr val="990033"/>
              </a:solidFill>
              <a:latin typeface="+mj-lt"/>
            </a:endParaRPr>
          </a:p>
          <a:p>
            <a:endParaRPr lang="en-US" sz="3000" b="1" dirty="0">
              <a:solidFill>
                <a:srgbClr val="990033"/>
              </a:solidFill>
              <a:latin typeface="+mj-lt"/>
            </a:endParaRPr>
          </a:p>
        </p:txBody>
      </p:sp>
    </p:spTree>
    <p:extLst>
      <p:ext uri="{BB962C8B-B14F-4D97-AF65-F5344CB8AC3E}">
        <p14:creationId xmlns:p14="http://schemas.microsoft.com/office/powerpoint/2010/main" val="424317408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858108" y="3685735"/>
            <a:ext cx="9383151" cy="2969529"/>
          </a:xfrm>
          <a:prstGeom prst="rect">
            <a:avLst/>
          </a:prstGeom>
        </p:spPr>
      </p:pic>
      <p:pic>
        <p:nvPicPr>
          <p:cNvPr id="6" name="Picture 5"/>
          <p:cNvPicPr>
            <a:picLocks noChangeAspect="1"/>
          </p:cNvPicPr>
          <p:nvPr/>
        </p:nvPicPr>
        <p:blipFill>
          <a:blip r:embed="rId3"/>
          <a:stretch>
            <a:fillRect/>
          </a:stretch>
        </p:blipFill>
        <p:spPr>
          <a:xfrm>
            <a:off x="1495864" y="455075"/>
            <a:ext cx="9200271" cy="2300605"/>
          </a:xfrm>
          <a:prstGeom prst="rect">
            <a:avLst/>
          </a:prstGeom>
        </p:spPr>
      </p:pic>
      <p:sp>
        <p:nvSpPr>
          <p:cNvPr id="7" name="TextBox 6"/>
          <p:cNvSpPr txBox="1"/>
          <p:nvPr/>
        </p:nvSpPr>
        <p:spPr>
          <a:xfrm>
            <a:off x="1997611" y="2947071"/>
            <a:ext cx="2532185" cy="738664"/>
          </a:xfrm>
          <a:prstGeom prst="rect">
            <a:avLst/>
          </a:prstGeom>
          <a:noFill/>
        </p:spPr>
        <p:txBody>
          <a:bodyPr wrap="square" rtlCol="0">
            <a:spAutoFit/>
          </a:bodyPr>
          <a:lstStyle/>
          <a:p>
            <a:r>
              <a:rPr lang="en-US" sz="2400" dirty="0" err="1" smtClean="0">
                <a:solidFill>
                  <a:srgbClr val="FF0000"/>
                </a:solidFill>
              </a:rPr>
              <a:t>Langhans</a:t>
            </a:r>
            <a:r>
              <a:rPr lang="en-US" sz="2400" dirty="0" smtClean="0">
                <a:solidFill>
                  <a:srgbClr val="FF0000"/>
                </a:solidFill>
              </a:rPr>
              <a:t> GC </a:t>
            </a:r>
          </a:p>
          <a:p>
            <a:r>
              <a:rPr lang="en-US" dirty="0"/>
              <a:t> </a:t>
            </a:r>
            <a:r>
              <a:rPr lang="en-US" dirty="0" smtClean="0"/>
              <a:t>- </a:t>
            </a:r>
            <a:r>
              <a:rPr lang="en-US" dirty="0" smtClean="0">
                <a:solidFill>
                  <a:srgbClr val="00B050"/>
                </a:solidFill>
              </a:rPr>
              <a:t>Tuberculosis</a:t>
            </a:r>
            <a:endParaRPr lang="en-US" dirty="0">
              <a:solidFill>
                <a:srgbClr val="00B050"/>
              </a:solidFill>
            </a:endParaRPr>
          </a:p>
        </p:txBody>
      </p:sp>
      <p:sp>
        <p:nvSpPr>
          <p:cNvPr id="9" name="TextBox 8"/>
          <p:cNvSpPr txBox="1"/>
          <p:nvPr/>
        </p:nvSpPr>
        <p:spPr>
          <a:xfrm>
            <a:off x="4829906" y="2947071"/>
            <a:ext cx="2532185" cy="738664"/>
          </a:xfrm>
          <a:prstGeom prst="rect">
            <a:avLst/>
          </a:prstGeom>
          <a:noFill/>
        </p:spPr>
        <p:txBody>
          <a:bodyPr wrap="square" rtlCol="0">
            <a:spAutoFit/>
          </a:bodyPr>
          <a:lstStyle/>
          <a:p>
            <a:r>
              <a:rPr lang="en-US" sz="2400" dirty="0" err="1" smtClean="0">
                <a:solidFill>
                  <a:srgbClr val="FF0000"/>
                </a:solidFill>
              </a:rPr>
              <a:t>Toutons</a:t>
            </a:r>
            <a:r>
              <a:rPr lang="en-US" sz="2400" dirty="0" smtClean="0">
                <a:solidFill>
                  <a:srgbClr val="FF0000"/>
                </a:solidFill>
              </a:rPr>
              <a:t> GC </a:t>
            </a:r>
          </a:p>
          <a:p>
            <a:r>
              <a:rPr lang="en-US" dirty="0"/>
              <a:t> </a:t>
            </a:r>
            <a:r>
              <a:rPr lang="en-US" dirty="0" smtClean="0"/>
              <a:t>- </a:t>
            </a:r>
            <a:r>
              <a:rPr lang="en-US" dirty="0" err="1" smtClean="0">
                <a:solidFill>
                  <a:srgbClr val="00B050"/>
                </a:solidFill>
              </a:rPr>
              <a:t>Xantoma</a:t>
            </a:r>
            <a:endParaRPr lang="en-US" dirty="0">
              <a:solidFill>
                <a:srgbClr val="00B050"/>
              </a:solidFill>
            </a:endParaRPr>
          </a:p>
        </p:txBody>
      </p:sp>
      <p:sp>
        <p:nvSpPr>
          <p:cNvPr id="10" name="TextBox 9"/>
          <p:cNvSpPr txBox="1"/>
          <p:nvPr/>
        </p:nvSpPr>
        <p:spPr>
          <a:xfrm>
            <a:off x="7662201" y="3019906"/>
            <a:ext cx="2532185" cy="738664"/>
          </a:xfrm>
          <a:prstGeom prst="rect">
            <a:avLst/>
          </a:prstGeom>
          <a:noFill/>
        </p:spPr>
        <p:txBody>
          <a:bodyPr wrap="square" rtlCol="0">
            <a:spAutoFit/>
          </a:bodyPr>
          <a:lstStyle/>
          <a:p>
            <a:r>
              <a:rPr lang="en-US" sz="2400" dirty="0" smtClean="0">
                <a:solidFill>
                  <a:srgbClr val="FF0000"/>
                </a:solidFill>
              </a:rPr>
              <a:t>Foreign body GC </a:t>
            </a:r>
          </a:p>
          <a:p>
            <a:r>
              <a:rPr lang="en-US" dirty="0"/>
              <a:t> </a:t>
            </a:r>
            <a:r>
              <a:rPr lang="en-US" dirty="0" smtClean="0"/>
              <a:t>- </a:t>
            </a:r>
            <a:r>
              <a:rPr lang="en-US" dirty="0" smtClean="0">
                <a:solidFill>
                  <a:srgbClr val="00B050"/>
                </a:solidFill>
              </a:rPr>
              <a:t>FB dis</a:t>
            </a:r>
            <a:endParaRPr lang="en-US" dirty="0">
              <a:solidFill>
                <a:srgbClr val="00B050"/>
              </a:solidFill>
            </a:endParaRPr>
          </a:p>
        </p:txBody>
      </p:sp>
      <p:sp>
        <p:nvSpPr>
          <p:cNvPr id="11" name="TextBox 10"/>
          <p:cNvSpPr txBox="1"/>
          <p:nvPr/>
        </p:nvSpPr>
        <p:spPr>
          <a:xfrm>
            <a:off x="5283590" y="5130792"/>
            <a:ext cx="2532185" cy="1046440"/>
          </a:xfrm>
          <a:prstGeom prst="rect">
            <a:avLst/>
          </a:prstGeom>
          <a:noFill/>
        </p:spPr>
        <p:txBody>
          <a:bodyPr wrap="square" rtlCol="0">
            <a:spAutoFit/>
          </a:bodyPr>
          <a:lstStyle/>
          <a:p>
            <a:r>
              <a:rPr lang="en-US" sz="2400" dirty="0" smtClean="0">
                <a:solidFill>
                  <a:srgbClr val="FF0000"/>
                </a:solidFill>
              </a:rPr>
              <a:t>Reed Sternberg</a:t>
            </a:r>
          </a:p>
          <a:p>
            <a:r>
              <a:rPr lang="en-US" sz="2000" dirty="0" smtClean="0">
                <a:solidFill>
                  <a:srgbClr val="0070C0"/>
                </a:solidFill>
              </a:rPr>
              <a:t>Owl’s eye app.</a:t>
            </a:r>
          </a:p>
          <a:p>
            <a:r>
              <a:rPr lang="en-US" dirty="0"/>
              <a:t> </a:t>
            </a:r>
            <a:r>
              <a:rPr lang="en-US" dirty="0" smtClean="0"/>
              <a:t>- </a:t>
            </a:r>
            <a:r>
              <a:rPr lang="en-US" dirty="0" smtClean="0">
                <a:solidFill>
                  <a:srgbClr val="00B050"/>
                </a:solidFill>
              </a:rPr>
              <a:t>Hodgkin’s lymphoma</a:t>
            </a:r>
            <a:endParaRPr lang="en-US" dirty="0">
              <a:solidFill>
                <a:srgbClr val="00B050"/>
              </a:solidFill>
            </a:endParaRPr>
          </a:p>
        </p:txBody>
      </p:sp>
      <p:sp>
        <p:nvSpPr>
          <p:cNvPr id="12" name="TextBox 11"/>
          <p:cNvSpPr txBox="1"/>
          <p:nvPr/>
        </p:nvSpPr>
        <p:spPr>
          <a:xfrm>
            <a:off x="69162" y="5130792"/>
            <a:ext cx="3025730" cy="1292662"/>
          </a:xfrm>
          <a:prstGeom prst="rect">
            <a:avLst/>
          </a:prstGeom>
          <a:noFill/>
        </p:spPr>
        <p:txBody>
          <a:bodyPr wrap="square" rtlCol="0">
            <a:spAutoFit/>
          </a:bodyPr>
          <a:lstStyle/>
          <a:p>
            <a:r>
              <a:rPr lang="en-US" sz="2400" dirty="0" smtClean="0">
                <a:solidFill>
                  <a:srgbClr val="FF0000"/>
                </a:solidFill>
              </a:rPr>
              <a:t>Warthin </a:t>
            </a:r>
            <a:r>
              <a:rPr lang="en-US" sz="2400" dirty="0" err="1" smtClean="0">
                <a:solidFill>
                  <a:srgbClr val="FF0000"/>
                </a:solidFill>
              </a:rPr>
              <a:t>Finkeldy</a:t>
            </a:r>
            <a:r>
              <a:rPr lang="en-US" sz="2400" dirty="0" smtClean="0">
                <a:solidFill>
                  <a:srgbClr val="FF0000"/>
                </a:solidFill>
              </a:rPr>
              <a:t> GC</a:t>
            </a:r>
          </a:p>
          <a:p>
            <a:r>
              <a:rPr lang="en-US" dirty="0"/>
              <a:t> </a:t>
            </a:r>
            <a:r>
              <a:rPr lang="en-US" dirty="0" smtClean="0"/>
              <a:t>- </a:t>
            </a:r>
            <a:r>
              <a:rPr lang="en-US" dirty="0" smtClean="0">
                <a:solidFill>
                  <a:srgbClr val="00B050"/>
                </a:solidFill>
              </a:rPr>
              <a:t>Measles</a:t>
            </a:r>
          </a:p>
          <a:p>
            <a:pPr marL="285750" indent="-285750">
              <a:buFontTx/>
              <a:buChar char="-"/>
            </a:pPr>
            <a:r>
              <a:rPr lang="en-US" dirty="0" smtClean="0">
                <a:solidFill>
                  <a:srgbClr val="00B050"/>
                </a:solidFill>
              </a:rPr>
              <a:t>HIV</a:t>
            </a:r>
          </a:p>
          <a:p>
            <a:pPr marL="285750" indent="-285750">
              <a:buFontTx/>
              <a:buChar char="-"/>
            </a:pPr>
            <a:r>
              <a:rPr lang="en-US" dirty="0" smtClean="0">
                <a:solidFill>
                  <a:srgbClr val="00B050"/>
                </a:solidFill>
              </a:rPr>
              <a:t>Kimura disease</a:t>
            </a:r>
            <a:endParaRPr lang="en-US" dirty="0">
              <a:solidFill>
                <a:srgbClr val="00B050"/>
              </a:solidFill>
            </a:endParaRPr>
          </a:p>
        </p:txBody>
      </p:sp>
    </p:spTree>
    <p:extLst>
      <p:ext uri="{BB962C8B-B14F-4D97-AF65-F5344CB8AC3E}">
        <p14:creationId xmlns:p14="http://schemas.microsoft.com/office/powerpoint/2010/main" val="160207115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23556" y="0"/>
            <a:ext cx="11690253" cy="6555545"/>
          </a:xfrm>
          <a:prstGeom prst="rect">
            <a:avLst/>
          </a:prstGeom>
        </p:spPr>
      </p:pic>
      <p:sp>
        <p:nvSpPr>
          <p:cNvPr id="9" name="Rectangle 8"/>
          <p:cNvSpPr/>
          <p:nvPr/>
        </p:nvSpPr>
        <p:spPr>
          <a:xfrm>
            <a:off x="323556" y="2641998"/>
            <a:ext cx="9348568" cy="815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257257" y="4409235"/>
            <a:ext cx="6871482" cy="1854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257257" y="5066235"/>
            <a:ext cx="4023361" cy="769441"/>
          </a:xfrm>
          <a:prstGeom prst="rect">
            <a:avLst/>
          </a:prstGeom>
          <a:noFill/>
        </p:spPr>
        <p:txBody>
          <a:bodyPr wrap="square" rtlCol="0">
            <a:spAutoFit/>
          </a:bodyPr>
          <a:lstStyle/>
          <a:p>
            <a:r>
              <a:rPr lang="en-US" sz="2200" b="1" dirty="0" smtClean="0">
                <a:solidFill>
                  <a:srgbClr val="009900"/>
                </a:solidFill>
              </a:rPr>
              <a:t>Fibrin ring/ doughnut granuloma</a:t>
            </a:r>
          </a:p>
          <a:p>
            <a:r>
              <a:rPr lang="en-US" sz="2200" b="1" dirty="0" smtClean="0">
                <a:solidFill>
                  <a:srgbClr val="990033"/>
                </a:solidFill>
              </a:rPr>
              <a:t>Q fever</a:t>
            </a:r>
          </a:p>
        </p:txBody>
      </p:sp>
      <p:sp>
        <p:nvSpPr>
          <p:cNvPr id="12" name="TextBox 11"/>
          <p:cNvSpPr txBox="1"/>
          <p:nvPr/>
        </p:nvSpPr>
        <p:spPr>
          <a:xfrm>
            <a:off x="323556" y="2688484"/>
            <a:ext cx="4023361" cy="769441"/>
          </a:xfrm>
          <a:prstGeom prst="rect">
            <a:avLst/>
          </a:prstGeom>
          <a:noFill/>
        </p:spPr>
        <p:txBody>
          <a:bodyPr wrap="square" rtlCol="0">
            <a:spAutoFit/>
          </a:bodyPr>
          <a:lstStyle/>
          <a:p>
            <a:r>
              <a:rPr lang="en-US" sz="2200" b="1" dirty="0" smtClean="0">
                <a:solidFill>
                  <a:srgbClr val="009900"/>
                </a:solidFill>
              </a:rPr>
              <a:t>Stellate granuloma </a:t>
            </a:r>
            <a:r>
              <a:rPr lang="en-US" sz="2200" b="1" dirty="0" smtClean="0"/>
              <a:t>(neutrophils) </a:t>
            </a:r>
          </a:p>
          <a:p>
            <a:r>
              <a:rPr lang="en-US" sz="2200" b="1" dirty="0" smtClean="0">
                <a:solidFill>
                  <a:srgbClr val="990033"/>
                </a:solidFill>
              </a:rPr>
              <a:t>Cat scratch disease</a:t>
            </a:r>
            <a:endParaRPr lang="en-US" sz="2200" b="1" dirty="0">
              <a:solidFill>
                <a:srgbClr val="990033"/>
              </a:solidFill>
            </a:endParaRPr>
          </a:p>
        </p:txBody>
      </p:sp>
      <p:sp>
        <p:nvSpPr>
          <p:cNvPr id="13" name="TextBox 12"/>
          <p:cNvSpPr txBox="1"/>
          <p:nvPr/>
        </p:nvSpPr>
        <p:spPr>
          <a:xfrm>
            <a:off x="5978767" y="2665486"/>
            <a:ext cx="4023361" cy="769441"/>
          </a:xfrm>
          <a:prstGeom prst="rect">
            <a:avLst/>
          </a:prstGeom>
          <a:noFill/>
        </p:spPr>
        <p:txBody>
          <a:bodyPr wrap="square" rtlCol="0">
            <a:spAutoFit/>
          </a:bodyPr>
          <a:lstStyle/>
          <a:p>
            <a:r>
              <a:rPr lang="en-US" sz="2200" b="1" dirty="0" err="1" smtClean="0">
                <a:solidFill>
                  <a:srgbClr val="009900"/>
                </a:solidFill>
              </a:rPr>
              <a:t>Durck’s</a:t>
            </a:r>
            <a:r>
              <a:rPr lang="en-US" sz="2200" b="1" dirty="0" smtClean="0">
                <a:solidFill>
                  <a:srgbClr val="009900"/>
                </a:solidFill>
              </a:rPr>
              <a:t> granuloma</a:t>
            </a:r>
          </a:p>
          <a:p>
            <a:r>
              <a:rPr lang="en-US" sz="2200" b="1" dirty="0" smtClean="0">
                <a:solidFill>
                  <a:srgbClr val="990033"/>
                </a:solidFill>
              </a:rPr>
              <a:t>Malaria cerebral form</a:t>
            </a:r>
          </a:p>
        </p:txBody>
      </p:sp>
    </p:spTree>
    <p:extLst>
      <p:ext uri="{BB962C8B-B14F-4D97-AF65-F5344CB8AC3E}">
        <p14:creationId xmlns:p14="http://schemas.microsoft.com/office/powerpoint/2010/main" val="22426765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CLINICAL DIVISION OF INFLAMMATION</a:t>
            </a:r>
            <a:endParaRPr lang="en-US" sz="2400" b="1" dirty="0"/>
          </a:p>
        </p:txBody>
      </p:sp>
      <p:sp>
        <p:nvSpPr>
          <p:cNvPr id="5" name="Rectangle 4"/>
          <p:cNvSpPr/>
          <p:nvPr/>
        </p:nvSpPr>
        <p:spPr>
          <a:xfrm>
            <a:off x="4895558" y="6284191"/>
            <a:ext cx="7296442"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DIVISION ACCORDING TO LOCALISATION OF PROCESSES</a:t>
            </a:r>
            <a:endParaRPr lang="en-US" sz="2400" b="1" dirty="0"/>
          </a:p>
        </p:txBody>
      </p:sp>
      <p:sp>
        <p:nvSpPr>
          <p:cNvPr id="6" name="Rectangle 5"/>
          <p:cNvSpPr/>
          <p:nvPr/>
        </p:nvSpPr>
        <p:spPr>
          <a:xfrm>
            <a:off x="0" y="1338305"/>
            <a:ext cx="6555377"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INFLAMMATION OF LOOSE CONNECTIVE TISSUE</a:t>
            </a:r>
          </a:p>
        </p:txBody>
      </p:sp>
      <p:sp>
        <p:nvSpPr>
          <p:cNvPr id="7" name="Rectangle 6"/>
          <p:cNvSpPr/>
          <p:nvPr/>
        </p:nvSpPr>
        <p:spPr>
          <a:xfrm>
            <a:off x="3026373" y="3223674"/>
            <a:ext cx="7058007"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INFLAMMATION OF MUCOUS MEMBRANE SURFACES</a:t>
            </a:r>
          </a:p>
        </p:txBody>
      </p:sp>
      <p:sp>
        <p:nvSpPr>
          <p:cNvPr id="8" name="Rectangle 7"/>
          <p:cNvSpPr/>
          <p:nvPr/>
        </p:nvSpPr>
        <p:spPr>
          <a:xfrm>
            <a:off x="2416536" y="2307732"/>
            <a:ext cx="5496588"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INFLAMMATION OF COMPACT ORGANS</a:t>
            </a:r>
          </a:p>
        </p:txBody>
      </p:sp>
      <p:sp>
        <p:nvSpPr>
          <p:cNvPr id="9" name="Rectangle 8"/>
          <p:cNvSpPr/>
          <p:nvPr/>
        </p:nvSpPr>
        <p:spPr>
          <a:xfrm>
            <a:off x="5992839" y="4161920"/>
            <a:ext cx="5591107"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INFLAMMATION OF SEROUS MEMBRANES</a:t>
            </a:r>
          </a:p>
        </p:txBody>
      </p:sp>
      <p:sp>
        <p:nvSpPr>
          <p:cNvPr id="11" name="Rectangle 10"/>
          <p:cNvSpPr/>
          <p:nvPr/>
        </p:nvSpPr>
        <p:spPr>
          <a:xfrm>
            <a:off x="9063029" y="5029422"/>
            <a:ext cx="312897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SKIN INFLAMMATION</a:t>
            </a:r>
            <a:endParaRPr lang="en-US" sz="2400" b="1" dirty="0"/>
          </a:p>
        </p:txBody>
      </p:sp>
    </p:spTree>
    <p:extLst>
      <p:ext uri="{BB962C8B-B14F-4D97-AF65-F5344CB8AC3E}">
        <p14:creationId xmlns:p14="http://schemas.microsoft.com/office/powerpoint/2010/main" val="48126158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297863253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1648" y="1593668"/>
            <a:ext cx="7770223" cy="5264332"/>
          </a:xfrm>
        </p:spPr>
        <p:txBody>
          <a:bodyPr>
            <a:noAutofit/>
          </a:bodyPr>
          <a:lstStyle/>
          <a:p>
            <a:r>
              <a:rPr lang="en-US" sz="2200" dirty="0"/>
              <a:t>Besnier-Beck-</a:t>
            </a:r>
            <a:r>
              <a:rPr lang="en-US" sz="2200" dirty="0" err="1"/>
              <a:t>Shauman</a:t>
            </a:r>
            <a:r>
              <a:rPr lang="en-US" sz="2200" dirty="0"/>
              <a:t> disease</a:t>
            </a:r>
          </a:p>
          <a:p>
            <a:r>
              <a:rPr lang="en-US" sz="2200" dirty="0"/>
              <a:t>Etiology unknown, most likely immunological in nature, similar to TB, </a:t>
            </a:r>
            <a:r>
              <a:rPr lang="en-US" sz="2200" dirty="0" smtClean="0"/>
              <a:t>with assuming </a:t>
            </a:r>
            <a:r>
              <a:rPr lang="en-US" sz="2200" dirty="0"/>
              <a:t>that it is </a:t>
            </a:r>
            <a:r>
              <a:rPr lang="en-US" sz="2200" dirty="0" smtClean="0"/>
              <a:t>about infection </a:t>
            </a:r>
            <a:r>
              <a:rPr lang="en-US" sz="2200" dirty="0"/>
              <a:t>with mycobacteria.</a:t>
            </a:r>
          </a:p>
          <a:p>
            <a:r>
              <a:rPr lang="en-US" sz="2200" dirty="0" smtClean="0"/>
              <a:t>Women </a:t>
            </a:r>
            <a:r>
              <a:rPr lang="en-US" sz="2200" dirty="0"/>
              <a:t>in the 3rd and 4th decades of life are more often </a:t>
            </a:r>
            <a:r>
              <a:rPr lang="en-US" sz="2200" dirty="0" smtClean="0"/>
              <a:t>affected.</a:t>
            </a:r>
            <a:endParaRPr lang="en-US" sz="2200" dirty="0"/>
          </a:p>
          <a:p>
            <a:r>
              <a:rPr lang="en-US" sz="2200" dirty="0"/>
              <a:t>Dissociation between peripheral and local T-cell responses, which is characteristic but not specific to sarcoidosis, is thought to underlie the disease</a:t>
            </a:r>
            <a:r>
              <a:rPr lang="en-US" sz="2200" dirty="0" smtClean="0"/>
              <a:t>.</a:t>
            </a:r>
          </a:p>
          <a:p>
            <a:r>
              <a:rPr lang="en-US" sz="2200" dirty="0"/>
              <a:t>Granulomas in the lungs, mediastinum, skin, hilar lymph nodes, bones, spleen, heart, CNS, or sometimes diffusely.</a:t>
            </a:r>
          </a:p>
          <a:p>
            <a:r>
              <a:rPr lang="en-US" sz="2200" dirty="0" smtClean="0"/>
              <a:t>Granuloma </a:t>
            </a:r>
            <a:r>
              <a:rPr lang="en-US" sz="2200" dirty="0"/>
              <a:t>is made up of epithelioid cells, giant multinucleated cells of the </a:t>
            </a:r>
            <a:r>
              <a:rPr lang="en-US" sz="2200" dirty="0" err="1"/>
              <a:t>Langhans</a:t>
            </a:r>
            <a:r>
              <a:rPr lang="en-US" sz="2200" dirty="0"/>
              <a:t> type, lymphocytes and plasma cells on the periphery, without necrosis in the center of the granuloma.</a:t>
            </a:r>
          </a:p>
          <a:p>
            <a:r>
              <a:rPr lang="en-US" sz="2200" dirty="0"/>
              <a:t>Similar granulomas are found in the intestines in Crohn's </a:t>
            </a:r>
            <a:r>
              <a:rPr lang="en-US" sz="2200" dirty="0" smtClean="0"/>
              <a:t>disease.</a:t>
            </a:r>
            <a:endParaRPr lang="en-US" sz="2200" dirty="0"/>
          </a:p>
        </p:txBody>
      </p:sp>
      <p:sp>
        <p:nvSpPr>
          <p:cNvPr id="4" name="Rectangle 3"/>
          <p:cNvSpPr/>
          <p:nvPr/>
        </p:nvSpPr>
        <p:spPr>
          <a:xfrm>
            <a:off x="772885" y="0"/>
            <a:ext cx="3383875"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Sarcoidosis</a:t>
            </a:r>
          </a:p>
        </p:txBody>
      </p:sp>
      <p:sp>
        <p:nvSpPr>
          <p:cNvPr id="5" name="object 5"/>
          <p:cNvSpPr/>
          <p:nvPr/>
        </p:nvSpPr>
        <p:spPr>
          <a:xfrm>
            <a:off x="8451669" y="1593668"/>
            <a:ext cx="3740331" cy="4392676"/>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87816091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504" y="1825625"/>
            <a:ext cx="7654834" cy="4351338"/>
          </a:xfrm>
        </p:spPr>
        <p:txBody>
          <a:bodyPr>
            <a:normAutofit/>
          </a:bodyPr>
          <a:lstStyle/>
          <a:p>
            <a:r>
              <a:rPr lang="en-US" sz="2400" dirty="0"/>
              <a:t>A giant cell with several nuclei around the periphery of the cell in the form of a wreath or horseshoe.</a:t>
            </a:r>
          </a:p>
          <a:p>
            <a:r>
              <a:rPr lang="en-US" sz="2400" dirty="0"/>
              <a:t>In the cytoplasm of giant cells in sarcoidosis, inclusion </a:t>
            </a:r>
            <a:r>
              <a:rPr lang="en-US" sz="2400" dirty="0" err="1"/>
              <a:t>Schaumann</a:t>
            </a:r>
            <a:r>
              <a:rPr lang="en-US" sz="2400" dirty="0"/>
              <a:t> bodies (</a:t>
            </a:r>
            <a:r>
              <a:rPr lang="en-US" sz="2400" dirty="0" smtClean="0"/>
              <a:t>cyclic calcifications</a:t>
            </a:r>
            <a:r>
              <a:rPr lang="en-US" sz="2400" dirty="0"/>
              <a:t>) and asteroid bodies are found.</a:t>
            </a:r>
          </a:p>
          <a:p>
            <a:r>
              <a:rPr lang="en-US" sz="2400" dirty="0"/>
              <a:t>R</a:t>
            </a:r>
            <a:r>
              <a:rPr lang="en-US" sz="2400" dirty="0" smtClean="0"/>
              <a:t>emains </a:t>
            </a:r>
            <a:r>
              <a:rPr lang="en-US" sz="2400" dirty="0"/>
              <a:t>of elastic </a:t>
            </a:r>
            <a:r>
              <a:rPr lang="en-US" sz="2400" dirty="0" smtClean="0"/>
              <a:t>fibers are </a:t>
            </a:r>
            <a:r>
              <a:rPr lang="en-US" sz="2400" dirty="0"/>
              <a:t>significant in the </a:t>
            </a:r>
            <a:r>
              <a:rPr lang="en-US" sz="2400" dirty="0" smtClean="0"/>
              <a:t>differential diagnosed </a:t>
            </a:r>
            <a:r>
              <a:rPr lang="en-US" sz="2400" dirty="0"/>
              <a:t>with TB.</a:t>
            </a:r>
            <a:endParaRPr lang="en-US" sz="2400" dirty="0"/>
          </a:p>
        </p:txBody>
      </p:sp>
      <p:sp>
        <p:nvSpPr>
          <p:cNvPr id="4" name="Rectangle 3"/>
          <p:cNvSpPr/>
          <p:nvPr/>
        </p:nvSpPr>
        <p:spPr>
          <a:xfrm>
            <a:off x="694508" y="0"/>
            <a:ext cx="3383875"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Sarcoidosis</a:t>
            </a:r>
          </a:p>
        </p:txBody>
      </p:sp>
      <p:sp>
        <p:nvSpPr>
          <p:cNvPr id="5" name="object 5"/>
          <p:cNvSpPr/>
          <p:nvPr/>
        </p:nvSpPr>
        <p:spPr>
          <a:xfrm>
            <a:off x="7879101" y="1825625"/>
            <a:ext cx="4312899" cy="4538369"/>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13994068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5366657" cy="4351338"/>
          </a:xfrm>
        </p:spPr>
        <p:txBody>
          <a:bodyPr>
            <a:normAutofit/>
          </a:bodyPr>
          <a:lstStyle/>
          <a:p>
            <a:r>
              <a:rPr lang="en-US" sz="2400" dirty="0"/>
              <a:t>In the center of the granuloma - a </a:t>
            </a:r>
            <a:r>
              <a:rPr lang="en-US" sz="2400" dirty="0" err="1"/>
              <a:t>structureless</a:t>
            </a:r>
            <a:r>
              <a:rPr lang="en-US" sz="2400" dirty="0"/>
              <a:t>, necrotic mass, similar to cheese or dry plaster (</a:t>
            </a:r>
            <a:r>
              <a:rPr lang="en-US" sz="2400" dirty="0" err="1" smtClean="0"/>
              <a:t>cheesyor</a:t>
            </a:r>
            <a:r>
              <a:rPr lang="en-US" sz="2400" dirty="0" smtClean="0"/>
              <a:t> </a:t>
            </a:r>
            <a:r>
              <a:rPr lang="en-US" sz="2400" dirty="0" err="1"/>
              <a:t>caseous</a:t>
            </a:r>
            <a:r>
              <a:rPr lang="en-US" sz="2400" dirty="0"/>
              <a:t> necrosis).</a:t>
            </a:r>
          </a:p>
          <a:p>
            <a:r>
              <a:rPr lang="en-US" sz="2400" dirty="0"/>
              <a:t>Around </a:t>
            </a:r>
            <a:r>
              <a:rPr lang="en-US" sz="2400" dirty="0" err="1"/>
              <a:t>caseous</a:t>
            </a:r>
            <a:r>
              <a:rPr lang="en-US" sz="2400" dirty="0"/>
              <a:t> necrosis, a band of epithelioid and giant type </a:t>
            </a:r>
            <a:r>
              <a:rPr lang="en-US" sz="2400" dirty="0" smtClean="0"/>
              <a:t>cells.</a:t>
            </a:r>
            <a:endParaRPr lang="en-US" sz="2400" dirty="0"/>
          </a:p>
          <a:p>
            <a:r>
              <a:rPr lang="en-US" sz="2400" dirty="0" err="1"/>
              <a:t>Langhans</a:t>
            </a:r>
            <a:r>
              <a:rPr lang="en-US" sz="2400" dirty="0"/>
              <a:t>, on the periphery an unspecified part of granulation tissue or mature connective tissue, with </a:t>
            </a:r>
            <a:r>
              <a:rPr lang="en-US" sz="2400" dirty="0" smtClean="0"/>
              <a:t>demarcation lymphocyte </a:t>
            </a:r>
            <a:r>
              <a:rPr lang="en-US" sz="2400" dirty="0"/>
              <a:t>edge.</a:t>
            </a:r>
            <a:endParaRPr lang="en-US" sz="2400" dirty="0"/>
          </a:p>
        </p:txBody>
      </p:sp>
      <p:sp>
        <p:nvSpPr>
          <p:cNvPr id="4" name="Rectangle 3"/>
          <p:cNvSpPr/>
          <p:nvPr/>
        </p:nvSpPr>
        <p:spPr>
          <a:xfrm>
            <a:off x="448064" y="566241"/>
            <a:ext cx="4164153" cy="923330"/>
          </a:xfrm>
          <a:prstGeom prst="rect">
            <a:avLst/>
          </a:prstGeom>
          <a:noFill/>
        </p:spPr>
        <p:txBody>
          <a:bodyPr wrap="none" lIns="91440" tIns="45720" rIns="91440" bIns="45720">
            <a:spAutoFit/>
          </a:bodyPr>
          <a:lstStyle/>
          <a:p>
            <a:pPr algn="ctr"/>
            <a:r>
              <a:rPr lang="en-US" sz="5400" b="1" dirty="0" smtClean="0">
                <a:ln w="22225">
                  <a:solidFill>
                    <a:schemeClr val="accent2"/>
                  </a:solidFill>
                  <a:prstDash val="solid"/>
                </a:ln>
                <a:solidFill>
                  <a:schemeClr val="accent2">
                    <a:lumMod val="40000"/>
                    <a:lumOff val="60000"/>
                  </a:schemeClr>
                </a:solidFill>
              </a:rPr>
              <a:t>TB granuloma</a:t>
            </a:r>
            <a:endParaRPr lang="en-US" sz="5400" b="1" dirty="0">
              <a:ln w="22225">
                <a:solidFill>
                  <a:schemeClr val="accent2"/>
                </a:solidFill>
                <a:prstDash val="solid"/>
              </a:ln>
              <a:solidFill>
                <a:schemeClr val="accent2">
                  <a:lumMod val="40000"/>
                  <a:lumOff val="60000"/>
                </a:schemeClr>
              </a:solidFill>
            </a:endParaRPr>
          </a:p>
        </p:txBody>
      </p:sp>
      <p:sp>
        <p:nvSpPr>
          <p:cNvPr id="6" name="object 5"/>
          <p:cNvSpPr/>
          <p:nvPr/>
        </p:nvSpPr>
        <p:spPr>
          <a:xfrm>
            <a:off x="7947025" y="1768507"/>
            <a:ext cx="4244975" cy="4465574"/>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424733806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7406754" cy="4351338"/>
          </a:xfrm>
        </p:spPr>
        <p:txBody>
          <a:bodyPr>
            <a:normAutofit/>
          </a:bodyPr>
          <a:lstStyle/>
          <a:p>
            <a:r>
              <a:rPr lang="en-US" sz="2400" dirty="0" err="1" smtClean="0"/>
              <a:t>Gumma</a:t>
            </a:r>
            <a:r>
              <a:rPr lang="en-US" sz="2400" dirty="0" smtClean="0"/>
              <a:t> – specific syphilitic </a:t>
            </a:r>
            <a:r>
              <a:rPr lang="en-US" sz="2400" dirty="0"/>
              <a:t>granuloma</a:t>
            </a:r>
          </a:p>
          <a:p>
            <a:r>
              <a:rPr lang="en-US" sz="2400" dirty="0"/>
              <a:t>It is found in the skin, mucous membranes and </a:t>
            </a:r>
            <a:r>
              <a:rPr lang="en-US" sz="2400" dirty="0" smtClean="0"/>
              <a:t>all organs</a:t>
            </a:r>
            <a:r>
              <a:rPr lang="en-US" sz="2400" dirty="0"/>
              <a:t>. Nodes from a few mm to a few cm</a:t>
            </a:r>
          </a:p>
          <a:p>
            <a:r>
              <a:rPr lang="en-US" sz="2400" dirty="0"/>
              <a:t>Gummy consistency</a:t>
            </a:r>
          </a:p>
          <a:p>
            <a:r>
              <a:rPr lang="en-US" sz="2400" dirty="0"/>
              <a:t>In the center there is coagulation necrosis, around it palisade-arranged macrophages with an epithelioid appearance and fibroblasts, and on the periphery lymphocytes and plasma cells</a:t>
            </a:r>
            <a:endParaRPr lang="en-US" sz="2400" dirty="0"/>
          </a:p>
        </p:txBody>
      </p:sp>
      <p:sp>
        <p:nvSpPr>
          <p:cNvPr id="4" name="Rectangle 3"/>
          <p:cNvSpPr/>
          <p:nvPr/>
        </p:nvSpPr>
        <p:spPr>
          <a:xfrm>
            <a:off x="568350" y="174355"/>
            <a:ext cx="6301020" cy="923330"/>
          </a:xfrm>
          <a:prstGeom prst="rect">
            <a:avLst/>
          </a:prstGeom>
          <a:noFill/>
        </p:spPr>
        <p:txBody>
          <a:bodyPr wrap="none" lIns="91440" tIns="45720" rIns="91440" bIns="45720">
            <a:spAutoFit/>
          </a:bodyPr>
          <a:lstStyle/>
          <a:p>
            <a:pPr algn="ctr"/>
            <a:r>
              <a:rPr lang="en-US" sz="5400" b="1" dirty="0" err="1" smtClean="0">
                <a:ln w="22225">
                  <a:solidFill>
                    <a:schemeClr val="accent2"/>
                  </a:solidFill>
                  <a:prstDash val="solid"/>
                </a:ln>
                <a:solidFill>
                  <a:schemeClr val="accent2">
                    <a:lumMod val="40000"/>
                    <a:lumOff val="60000"/>
                  </a:schemeClr>
                </a:solidFill>
              </a:rPr>
              <a:t>Syphilistic</a:t>
            </a:r>
            <a:r>
              <a:rPr lang="en-US" sz="5400" b="1" dirty="0" smtClean="0">
                <a:ln w="22225">
                  <a:solidFill>
                    <a:schemeClr val="accent2"/>
                  </a:solidFill>
                  <a:prstDash val="solid"/>
                </a:ln>
                <a:solidFill>
                  <a:schemeClr val="accent2">
                    <a:lumMod val="40000"/>
                    <a:lumOff val="60000"/>
                  </a:schemeClr>
                </a:solidFill>
              </a:rPr>
              <a:t> granuloma</a:t>
            </a:r>
            <a:endParaRPr lang="en-US" sz="5400" b="1" dirty="0">
              <a:ln w="22225">
                <a:solidFill>
                  <a:schemeClr val="accent2"/>
                </a:solidFill>
                <a:prstDash val="solid"/>
              </a:ln>
              <a:solidFill>
                <a:schemeClr val="accent2">
                  <a:lumMod val="40000"/>
                  <a:lumOff val="60000"/>
                </a:schemeClr>
              </a:solidFill>
            </a:endParaRPr>
          </a:p>
        </p:txBody>
      </p:sp>
      <p:sp>
        <p:nvSpPr>
          <p:cNvPr id="6" name="object 5"/>
          <p:cNvSpPr/>
          <p:nvPr/>
        </p:nvSpPr>
        <p:spPr>
          <a:xfrm>
            <a:off x="8244954" y="1697076"/>
            <a:ext cx="3947046" cy="4608436"/>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86621558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5952565" cy="4351338"/>
          </a:xfrm>
        </p:spPr>
        <p:txBody>
          <a:bodyPr>
            <a:normAutofit/>
          </a:bodyPr>
          <a:lstStyle/>
          <a:p>
            <a:r>
              <a:rPr lang="en-US" sz="2400" dirty="0"/>
              <a:t>A central zone with a mass of leukocytes (abscess), and around the central </a:t>
            </a:r>
            <a:r>
              <a:rPr lang="en-US" sz="2400" dirty="0" smtClean="0"/>
              <a:t>part, macrophages</a:t>
            </a:r>
            <a:r>
              <a:rPr lang="en-US" sz="2400" dirty="0"/>
              <a:t>, epithelioid cells and </a:t>
            </a:r>
            <a:r>
              <a:rPr lang="en-US" sz="2400" dirty="0" smtClean="0"/>
              <a:t>lymphocytes.</a:t>
            </a:r>
            <a:endParaRPr lang="en-US" sz="2400" dirty="0"/>
          </a:p>
          <a:p>
            <a:r>
              <a:rPr lang="en-US" sz="2400" dirty="0"/>
              <a:t>It is found in brucellosis, </a:t>
            </a:r>
            <a:r>
              <a:rPr lang="en-US" sz="2400" dirty="0" smtClean="0"/>
              <a:t>tularemia, pseudotuberculosis, inguinal </a:t>
            </a:r>
            <a:r>
              <a:rPr lang="en-US" sz="2400" dirty="0"/>
              <a:t>granuloma, cat scratch disease.</a:t>
            </a:r>
            <a:endParaRPr lang="en-US" sz="2400" dirty="0"/>
          </a:p>
        </p:txBody>
      </p:sp>
      <p:sp>
        <p:nvSpPr>
          <p:cNvPr id="4" name="Rectangle 3"/>
          <p:cNvSpPr/>
          <p:nvPr/>
        </p:nvSpPr>
        <p:spPr>
          <a:xfrm>
            <a:off x="696503" y="216618"/>
            <a:ext cx="9879820" cy="923330"/>
          </a:xfrm>
          <a:prstGeom prst="rect">
            <a:avLst/>
          </a:prstGeom>
          <a:noFill/>
        </p:spPr>
        <p:txBody>
          <a:bodyPr wrap="none" lIns="91440" tIns="45720" rIns="91440" bIns="45720">
            <a:spAutoFit/>
          </a:bodyPr>
          <a:lstStyle/>
          <a:p>
            <a:pPr algn="ctr"/>
            <a:r>
              <a:rPr lang="en-US" sz="5400" b="1" dirty="0" err="1" smtClean="0">
                <a:ln w="22225">
                  <a:solidFill>
                    <a:schemeClr val="accent2"/>
                  </a:solidFill>
                  <a:prstDash val="solid"/>
                </a:ln>
                <a:solidFill>
                  <a:schemeClr val="accent2">
                    <a:lumMod val="40000"/>
                    <a:lumOff val="60000"/>
                  </a:schemeClr>
                </a:solidFill>
              </a:rPr>
              <a:t>Reticulo</a:t>
            </a:r>
            <a:r>
              <a:rPr lang="en-US" sz="5400" b="1" dirty="0" smtClean="0">
                <a:ln w="22225">
                  <a:solidFill>
                    <a:schemeClr val="accent2"/>
                  </a:solidFill>
                  <a:prstDash val="solid"/>
                </a:ln>
                <a:solidFill>
                  <a:schemeClr val="accent2">
                    <a:lumMod val="40000"/>
                    <a:lumOff val="60000"/>
                  </a:schemeClr>
                </a:solidFill>
              </a:rPr>
              <a:t> – </a:t>
            </a:r>
            <a:r>
              <a:rPr lang="en-US" sz="5400" b="1" dirty="0" err="1" smtClean="0">
                <a:ln w="22225">
                  <a:solidFill>
                    <a:schemeClr val="accent2"/>
                  </a:solidFill>
                  <a:prstDash val="solid"/>
                </a:ln>
                <a:solidFill>
                  <a:schemeClr val="accent2">
                    <a:lumMod val="40000"/>
                    <a:lumOff val="60000"/>
                  </a:schemeClr>
                </a:solidFill>
              </a:rPr>
              <a:t>abscending</a:t>
            </a:r>
            <a:r>
              <a:rPr lang="en-US" sz="5400" b="1" dirty="0" smtClean="0">
                <a:ln w="22225">
                  <a:solidFill>
                    <a:schemeClr val="accent2"/>
                  </a:solidFill>
                  <a:prstDash val="solid"/>
                </a:ln>
                <a:solidFill>
                  <a:schemeClr val="accent2">
                    <a:lumMod val="40000"/>
                    <a:lumOff val="60000"/>
                  </a:schemeClr>
                </a:solidFill>
              </a:rPr>
              <a:t> granulation</a:t>
            </a:r>
            <a:endParaRPr lang="en-US" sz="5400" b="1" dirty="0">
              <a:ln w="22225">
                <a:solidFill>
                  <a:schemeClr val="accent2"/>
                </a:solidFill>
                <a:prstDash val="solid"/>
              </a:ln>
              <a:solidFill>
                <a:schemeClr val="accent2">
                  <a:lumMod val="40000"/>
                  <a:lumOff val="60000"/>
                </a:schemeClr>
              </a:solidFill>
            </a:endParaRPr>
          </a:p>
        </p:txBody>
      </p:sp>
      <p:sp>
        <p:nvSpPr>
          <p:cNvPr id="5" name="object 5"/>
          <p:cNvSpPr/>
          <p:nvPr/>
        </p:nvSpPr>
        <p:spPr>
          <a:xfrm>
            <a:off x="7951685" y="1825625"/>
            <a:ext cx="4240315" cy="439358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67412134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6738257" cy="4351338"/>
          </a:xfrm>
        </p:spPr>
        <p:txBody>
          <a:bodyPr/>
          <a:lstStyle/>
          <a:p>
            <a:r>
              <a:rPr lang="en-US" dirty="0"/>
              <a:t>It is made up of epithelioid cells, small round cells, giant and xanthoma cells.</a:t>
            </a:r>
          </a:p>
          <a:p>
            <a:r>
              <a:rPr lang="en-US" dirty="0"/>
              <a:t>In the center of the granuloma, there is often an </a:t>
            </a:r>
            <a:r>
              <a:rPr lang="en-US" dirty="0" smtClean="0"/>
              <a:t>abscess formation around the fibers or fungal </a:t>
            </a:r>
            <a:r>
              <a:rPr lang="en-US" dirty="0"/>
              <a:t>mycelia.</a:t>
            </a:r>
          </a:p>
          <a:p>
            <a:r>
              <a:rPr lang="en-US" dirty="0"/>
              <a:t>It appears in three forms:</a:t>
            </a:r>
          </a:p>
          <a:p>
            <a:r>
              <a:rPr lang="en-US" dirty="0"/>
              <a:t>facial</a:t>
            </a:r>
          </a:p>
          <a:p>
            <a:r>
              <a:rPr lang="en-US" dirty="0"/>
              <a:t>pulmonary</a:t>
            </a:r>
          </a:p>
          <a:p>
            <a:r>
              <a:rPr lang="en-US" dirty="0"/>
              <a:t>inguinal</a:t>
            </a:r>
            <a:endParaRPr lang="en-US" dirty="0"/>
          </a:p>
        </p:txBody>
      </p:sp>
      <p:sp>
        <p:nvSpPr>
          <p:cNvPr id="4" name="object 5"/>
          <p:cNvSpPr/>
          <p:nvPr/>
        </p:nvSpPr>
        <p:spPr>
          <a:xfrm>
            <a:off x="8231227" y="1825625"/>
            <a:ext cx="3960773" cy="4593652"/>
          </a:xfrm>
          <a:prstGeom prst="rect">
            <a:avLst/>
          </a:prstGeom>
          <a:blipFill>
            <a:blip r:embed="rId2" cstate="print"/>
            <a:stretch>
              <a:fillRect/>
            </a:stretch>
          </a:blipFill>
        </p:spPr>
        <p:txBody>
          <a:bodyPr wrap="square" lIns="0" tIns="0" rIns="0" bIns="0" rtlCol="0"/>
          <a:lstStyle/>
          <a:p>
            <a:endParaRPr/>
          </a:p>
        </p:txBody>
      </p:sp>
      <p:sp>
        <p:nvSpPr>
          <p:cNvPr id="5" name="Rectangle 4"/>
          <p:cNvSpPr/>
          <p:nvPr/>
        </p:nvSpPr>
        <p:spPr>
          <a:xfrm>
            <a:off x="678646" y="216618"/>
            <a:ext cx="9915535" cy="923330"/>
          </a:xfrm>
          <a:prstGeom prst="rect">
            <a:avLst/>
          </a:prstGeom>
          <a:noFill/>
        </p:spPr>
        <p:txBody>
          <a:bodyPr wrap="none" lIns="91440" tIns="45720" rIns="91440" bIns="45720">
            <a:spAutoFit/>
          </a:bodyPr>
          <a:lstStyle/>
          <a:p>
            <a:pPr algn="ctr"/>
            <a:r>
              <a:rPr lang="en-US" sz="5400" b="1" dirty="0" smtClean="0">
                <a:ln w="22225">
                  <a:solidFill>
                    <a:schemeClr val="accent2"/>
                  </a:solidFill>
                  <a:prstDash val="solid"/>
                </a:ln>
                <a:solidFill>
                  <a:schemeClr val="accent2">
                    <a:lumMod val="40000"/>
                    <a:lumOff val="60000"/>
                  </a:schemeClr>
                </a:solidFill>
              </a:rPr>
              <a:t>GRANULOMA </a:t>
            </a:r>
            <a:r>
              <a:rPr lang="en-US" sz="5400" b="1" dirty="0">
                <a:ln w="22225">
                  <a:solidFill>
                    <a:schemeClr val="accent2"/>
                  </a:solidFill>
                  <a:prstDash val="solid"/>
                </a:ln>
                <a:solidFill>
                  <a:schemeClr val="accent2">
                    <a:lumMod val="40000"/>
                    <a:lumOff val="60000"/>
                  </a:schemeClr>
                </a:solidFill>
              </a:rPr>
              <a:t>IN ACTINOMYCOSIS</a:t>
            </a:r>
          </a:p>
        </p:txBody>
      </p:sp>
    </p:spTree>
    <p:extLst>
      <p:ext uri="{BB962C8B-B14F-4D97-AF65-F5344CB8AC3E}">
        <p14:creationId xmlns:p14="http://schemas.microsoft.com/office/powerpoint/2010/main" val="70656118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6803571" cy="4351338"/>
          </a:xfrm>
        </p:spPr>
        <p:txBody>
          <a:bodyPr>
            <a:normAutofit/>
          </a:bodyPr>
          <a:lstStyle/>
          <a:p>
            <a:pPr marL="0" indent="0">
              <a:buNone/>
            </a:pPr>
            <a:r>
              <a:rPr lang="en-US" b="1" dirty="0" err="1">
                <a:solidFill>
                  <a:srgbClr val="990033"/>
                </a:solidFill>
              </a:rPr>
              <a:t>Aschoff's</a:t>
            </a:r>
            <a:r>
              <a:rPr lang="en-US" b="1" dirty="0">
                <a:solidFill>
                  <a:srgbClr val="990033"/>
                </a:solidFill>
              </a:rPr>
              <a:t> granuloma</a:t>
            </a:r>
          </a:p>
          <a:p>
            <a:pPr marL="0" indent="0">
              <a:buNone/>
            </a:pPr>
            <a:endParaRPr lang="en-US" sz="2600" dirty="0"/>
          </a:p>
          <a:p>
            <a:r>
              <a:rPr lang="en-US" sz="2400" dirty="0"/>
              <a:t>It is created in the </a:t>
            </a:r>
            <a:r>
              <a:rPr lang="en-US" sz="2400" dirty="0" err="1" smtClean="0"/>
              <a:t>interstitium</a:t>
            </a:r>
            <a:r>
              <a:rPr lang="en-US" sz="2400" dirty="0" smtClean="0"/>
              <a:t> of </a:t>
            </a:r>
            <a:r>
              <a:rPr lang="en-US" sz="2400" dirty="0"/>
              <a:t>the myocardium, exclusively in rheumatic </a:t>
            </a:r>
            <a:r>
              <a:rPr lang="en-US" sz="2400" dirty="0" smtClean="0"/>
              <a:t>fever.</a:t>
            </a:r>
            <a:endParaRPr lang="en-US" sz="2400" dirty="0"/>
          </a:p>
          <a:p>
            <a:r>
              <a:rPr lang="en-US" sz="2400" dirty="0"/>
              <a:t>In the center there is </a:t>
            </a:r>
            <a:r>
              <a:rPr lang="en-US" sz="2400" dirty="0" err="1"/>
              <a:t>fibrinoid</a:t>
            </a:r>
            <a:r>
              <a:rPr lang="en-US" sz="2400" dirty="0"/>
              <a:t> necrosis, around the necrosis proliferated </a:t>
            </a:r>
            <a:r>
              <a:rPr lang="en-US" sz="2400" dirty="0" err="1"/>
              <a:t>Anichkov's</a:t>
            </a:r>
            <a:r>
              <a:rPr lang="en-US" sz="2400" dirty="0"/>
              <a:t> myocytes (cells that are not of muscle origin, although they are called myocytes, with a caterpillar-like nucleus) and </a:t>
            </a:r>
            <a:r>
              <a:rPr lang="en-US" sz="2400" dirty="0" err="1"/>
              <a:t>Aschoff's</a:t>
            </a:r>
            <a:r>
              <a:rPr lang="en-US" sz="2400" dirty="0"/>
              <a:t> giant </a:t>
            </a:r>
            <a:r>
              <a:rPr lang="en-US" sz="2400" dirty="0" smtClean="0"/>
              <a:t>cells.</a:t>
            </a:r>
            <a:endParaRPr lang="en-US" sz="2400" dirty="0"/>
          </a:p>
          <a:p>
            <a:r>
              <a:rPr lang="en-US" sz="2400" dirty="0"/>
              <a:t>On the periphery of the granuloma are lymphocytes.</a:t>
            </a:r>
            <a:endParaRPr lang="en-US" sz="2400" dirty="0"/>
          </a:p>
        </p:txBody>
      </p:sp>
      <p:sp>
        <p:nvSpPr>
          <p:cNvPr id="4" name="Rectangle 3"/>
          <p:cNvSpPr/>
          <p:nvPr/>
        </p:nvSpPr>
        <p:spPr>
          <a:xfrm>
            <a:off x="222559" y="216618"/>
            <a:ext cx="10827708" cy="923330"/>
          </a:xfrm>
          <a:prstGeom prst="rect">
            <a:avLst/>
          </a:prstGeom>
          <a:noFill/>
        </p:spPr>
        <p:txBody>
          <a:bodyPr wrap="none" lIns="91440" tIns="45720" rIns="91440" bIns="45720">
            <a:spAutoFit/>
          </a:bodyPr>
          <a:lstStyle/>
          <a:p>
            <a:pPr algn="ctr"/>
            <a:r>
              <a:rPr lang="en-US" sz="5400" b="1" dirty="0" smtClean="0">
                <a:ln w="22225">
                  <a:solidFill>
                    <a:schemeClr val="accent2"/>
                  </a:solidFill>
                  <a:prstDash val="solid"/>
                </a:ln>
                <a:solidFill>
                  <a:schemeClr val="accent2">
                    <a:lumMod val="40000"/>
                    <a:lumOff val="60000"/>
                  </a:schemeClr>
                </a:solidFill>
              </a:rPr>
              <a:t>GRANULOMA </a:t>
            </a:r>
            <a:r>
              <a:rPr lang="en-US" sz="5400" b="1" dirty="0">
                <a:ln w="22225">
                  <a:solidFill>
                    <a:schemeClr val="accent2"/>
                  </a:solidFill>
                  <a:prstDash val="solid"/>
                </a:ln>
                <a:solidFill>
                  <a:schemeClr val="accent2">
                    <a:lumMod val="40000"/>
                    <a:lumOff val="60000"/>
                  </a:schemeClr>
                </a:solidFill>
              </a:rPr>
              <a:t>IN RHEUMATIC </a:t>
            </a:r>
            <a:r>
              <a:rPr lang="en-US" sz="5400" b="1" dirty="0" smtClean="0">
                <a:ln w="22225">
                  <a:solidFill>
                    <a:schemeClr val="accent2"/>
                  </a:solidFill>
                  <a:prstDash val="solid"/>
                </a:ln>
                <a:solidFill>
                  <a:schemeClr val="accent2">
                    <a:lumMod val="40000"/>
                    <a:lumOff val="60000"/>
                  </a:schemeClr>
                </a:solidFill>
              </a:rPr>
              <a:t>FEVERS</a:t>
            </a:r>
            <a:endParaRPr lang="en-US" sz="5400" b="1" dirty="0">
              <a:ln w="22225">
                <a:solidFill>
                  <a:schemeClr val="accent2"/>
                </a:solidFill>
                <a:prstDash val="solid"/>
              </a:ln>
              <a:solidFill>
                <a:schemeClr val="accent2">
                  <a:lumMod val="40000"/>
                  <a:lumOff val="60000"/>
                </a:schemeClr>
              </a:solidFill>
            </a:endParaRPr>
          </a:p>
        </p:txBody>
      </p:sp>
      <p:sp>
        <p:nvSpPr>
          <p:cNvPr id="5" name="object 5"/>
          <p:cNvSpPr/>
          <p:nvPr/>
        </p:nvSpPr>
        <p:spPr>
          <a:xfrm>
            <a:off x="7870825" y="1825625"/>
            <a:ext cx="4321175" cy="4537075"/>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65559205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1670" y="2455304"/>
            <a:ext cx="5755341" cy="4524315"/>
          </a:xfrm>
          <a:prstGeom prst="rect">
            <a:avLst/>
          </a:prstGeom>
        </p:spPr>
        <p:txBody>
          <a:bodyPr wrap="square">
            <a:spAutoFit/>
          </a:bodyPr>
          <a:lstStyle/>
          <a:p>
            <a:r>
              <a:rPr lang="en-US" sz="2400" b="1" dirty="0">
                <a:solidFill>
                  <a:srgbClr val="FF0000"/>
                </a:solidFill>
              </a:rPr>
              <a:t>Bang's granuloma</a:t>
            </a:r>
          </a:p>
          <a:p>
            <a:pPr marL="342900" indent="-342900">
              <a:buFont typeface="Arial" panose="020B0604020202020204" pitchFamily="34" charset="0"/>
              <a:buChar char="•"/>
            </a:pPr>
            <a:r>
              <a:rPr lang="en-US" sz="2400" dirty="0" smtClean="0"/>
              <a:t>They arise in joints </a:t>
            </a:r>
            <a:r>
              <a:rPr lang="en-US" sz="2400" dirty="0"/>
              <a:t>and subcutaneous </a:t>
            </a:r>
            <a:r>
              <a:rPr lang="en-US" sz="2400" dirty="0" smtClean="0"/>
              <a:t>tissue.</a:t>
            </a:r>
            <a:endParaRPr lang="en-US" sz="2400" dirty="0"/>
          </a:p>
          <a:p>
            <a:pPr marL="342900" indent="-342900">
              <a:buFont typeface="Arial" panose="020B0604020202020204" pitchFamily="34" charset="0"/>
              <a:buChar char="•"/>
            </a:pPr>
            <a:r>
              <a:rPr lang="en-US" sz="2400" dirty="0"/>
              <a:t>They are visible </a:t>
            </a:r>
            <a:r>
              <a:rPr lang="en-US" sz="2400" dirty="0" smtClean="0"/>
              <a:t>macroscopically.</a:t>
            </a:r>
            <a:endParaRPr lang="en-US" sz="2400" dirty="0"/>
          </a:p>
          <a:p>
            <a:pPr marL="342900" indent="-342900">
              <a:buFont typeface="Arial" panose="020B0604020202020204" pitchFamily="34" charset="0"/>
              <a:buChar char="•"/>
            </a:pPr>
            <a:r>
              <a:rPr lang="en-US" sz="2400" dirty="0"/>
              <a:t>It occurs as a result of the deposition of immune complexes on collagen fibers and their </a:t>
            </a:r>
            <a:r>
              <a:rPr lang="en-US" sz="2400" dirty="0" smtClean="0"/>
              <a:t>phagocytosis.</a:t>
            </a:r>
            <a:endParaRPr lang="en-US" sz="2400" dirty="0"/>
          </a:p>
          <a:p>
            <a:pPr marL="342900" indent="-342900">
              <a:buFont typeface="Arial" panose="020B0604020202020204" pitchFamily="34" charset="0"/>
              <a:buChar char="•"/>
            </a:pPr>
            <a:r>
              <a:rPr lang="en-US" sz="2400" dirty="0"/>
              <a:t>It is composed of </a:t>
            </a:r>
            <a:r>
              <a:rPr lang="en-US" sz="2400" dirty="0" err="1"/>
              <a:t>fibrinoid</a:t>
            </a:r>
            <a:r>
              <a:rPr lang="en-US" sz="2400" dirty="0"/>
              <a:t> necrosis in the center and </a:t>
            </a:r>
            <a:r>
              <a:rPr lang="en-US" sz="2400" dirty="0" err="1"/>
              <a:t>histiocytes</a:t>
            </a:r>
            <a:r>
              <a:rPr lang="en-US" sz="2400" dirty="0"/>
              <a:t> arranged in a palisade around the necrosis.</a:t>
            </a:r>
          </a:p>
          <a:p>
            <a:pPr marL="342900" indent="-342900">
              <a:buFont typeface="Arial" panose="020B0604020202020204" pitchFamily="34" charset="0"/>
              <a:buChar char="•"/>
            </a:pPr>
            <a:r>
              <a:rPr lang="en-US" sz="2400" dirty="0"/>
              <a:t>Around it is young connective tissue, permeated with lymphocytes.</a:t>
            </a:r>
          </a:p>
        </p:txBody>
      </p:sp>
      <p:sp>
        <p:nvSpPr>
          <p:cNvPr id="5" name="Rectangle 4"/>
          <p:cNvSpPr/>
          <p:nvPr/>
        </p:nvSpPr>
        <p:spPr>
          <a:xfrm>
            <a:off x="394391" y="647103"/>
            <a:ext cx="5374397" cy="1015663"/>
          </a:xfrm>
          <a:prstGeom prst="rect">
            <a:avLst/>
          </a:prstGeom>
          <a:noFill/>
        </p:spPr>
        <p:txBody>
          <a:bodyPr wrap="square" lIns="91440" tIns="45720" rIns="91440" bIns="45720">
            <a:spAutoFit/>
          </a:bodyPr>
          <a:lstStyle/>
          <a:p>
            <a:pPr algn="ctr"/>
            <a:r>
              <a:rPr lang="en-US" sz="3000" b="1" dirty="0" smtClean="0">
                <a:ln w="22225">
                  <a:solidFill>
                    <a:schemeClr val="accent2"/>
                  </a:solidFill>
                  <a:prstDash val="solid"/>
                </a:ln>
                <a:solidFill>
                  <a:schemeClr val="accent2">
                    <a:lumMod val="40000"/>
                    <a:lumOff val="60000"/>
                  </a:schemeClr>
                </a:solidFill>
              </a:rPr>
              <a:t>GRANULOMA </a:t>
            </a:r>
            <a:r>
              <a:rPr lang="en-US" sz="3000" b="1" dirty="0">
                <a:ln w="22225">
                  <a:solidFill>
                    <a:schemeClr val="accent2"/>
                  </a:solidFill>
                  <a:prstDash val="solid"/>
                </a:ln>
                <a:solidFill>
                  <a:schemeClr val="accent2">
                    <a:lumMod val="40000"/>
                    <a:lumOff val="60000"/>
                  </a:schemeClr>
                </a:solidFill>
              </a:rPr>
              <a:t>IN RHEUMATOID ARTHRITIS</a:t>
            </a:r>
          </a:p>
        </p:txBody>
      </p:sp>
      <p:sp>
        <p:nvSpPr>
          <p:cNvPr id="6" name="Rectangle 5"/>
          <p:cNvSpPr/>
          <p:nvPr/>
        </p:nvSpPr>
        <p:spPr>
          <a:xfrm>
            <a:off x="7310717" y="2680311"/>
            <a:ext cx="4128247" cy="3785652"/>
          </a:xfrm>
          <a:prstGeom prst="rect">
            <a:avLst/>
          </a:prstGeom>
        </p:spPr>
        <p:txBody>
          <a:bodyPr wrap="square">
            <a:spAutoFit/>
          </a:bodyPr>
          <a:lstStyle/>
          <a:p>
            <a:pPr marL="342900" indent="-342900">
              <a:buFont typeface="Arial" panose="020B0604020202020204" pitchFamily="34" charset="0"/>
              <a:buChar char="•"/>
            </a:pPr>
            <a:r>
              <a:rPr lang="en-US" sz="2400" dirty="0"/>
              <a:t>They are made of necrosis with precipitated calcium salts, around which there are macrophages, and parasites in them.</a:t>
            </a:r>
          </a:p>
          <a:p>
            <a:pPr marL="342900" indent="-342900">
              <a:buFont typeface="Arial" panose="020B0604020202020204" pitchFamily="34" charset="0"/>
              <a:buChar char="•"/>
            </a:pPr>
            <a:r>
              <a:rPr lang="en-US" sz="2400" dirty="0"/>
              <a:t>Some macrophages turn into </a:t>
            </a:r>
            <a:r>
              <a:rPr lang="en-US" sz="2400" dirty="0" err="1"/>
              <a:t>pseudocysts</a:t>
            </a:r>
            <a:r>
              <a:rPr lang="en-US" sz="2400" dirty="0"/>
              <a:t>.</a:t>
            </a:r>
          </a:p>
          <a:p>
            <a:pPr marL="342900" indent="-342900">
              <a:buFont typeface="Arial" panose="020B0604020202020204" pitchFamily="34" charset="0"/>
              <a:buChar char="•"/>
            </a:pPr>
            <a:r>
              <a:rPr lang="en-US" sz="2400" dirty="0"/>
              <a:t>At the very periphery, there is non-specific granulation tissue</a:t>
            </a:r>
          </a:p>
        </p:txBody>
      </p:sp>
      <p:sp>
        <p:nvSpPr>
          <p:cNvPr id="7" name="Rectangle 6"/>
          <p:cNvSpPr/>
          <p:nvPr/>
        </p:nvSpPr>
        <p:spPr>
          <a:xfrm>
            <a:off x="6566647" y="647103"/>
            <a:ext cx="5374397" cy="1477328"/>
          </a:xfrm>
          <a:prstGeom prst="rect">
            <a:avLst/>
          </a:prstGeom>
          <a:noFill/>
        </p:spPr>
        <p:txBody>
          <a:bodyPr wrap="square" lIns="91440" tIns="45720" rIns="91440" bIns="45720">
            <a:spAutoFit/>
          </a:bodyPr>
          <a:lstStyle/>
          <a:p>
            <a:pPr algn="ctr"/>
            <a:r>
              <a:rPr lang="en-US" sz="3000" b="1" dirty="0" smtClean="0">
                <a:ln w="22225">
                  <a:solidFill>
                    <a:schemeClr val="accent2"/>
                  </a:solidFill>
                  <a:prstDash val="solid"/>
                </a:ln>
                <a:solidFill>
                  <a:schemeClr val="accent2">
                    <a:lumMod val="40000"/>
                    <a:lumOff val="60000"/>
                  </a:schemeClr>
                </a:solidFill>
              </a:rPr>
              <a:t>GRANULOMA </a:t>
            </a:r>
            <a:r>
              <a:rPr lang="en-US" sz="3000" b="1" dirty="0">
                <a:ln w="22225">
                  <a:solidFill>
                    <a:schemeClr val="accent2"/>
                  </a:solidFill>
                  <a:prstDash val="solid"/>
                </a:ln>
                <a:solidFill>
                  <a:schemeClr val="accent2">
                    <a:lumMod val="40000"/>
                    <a:lumOff val="60000"/>
                  </a:schemeClr>
                </a:solidFill>
              </a:rPr>
              <a:t>IN PROTOZOA INFECTIONS</a:t>
            </a:r>
          </a:p>
          <a:p>
            <a:pPr algn="ctr"/>
            <a:r>
              <a:rPr lang="en-US" sz="3000" b="1" dirty="0">
                <a:ln w="22225">
                  <a:solidFill>
                    <a:schemeClr val="accent2"/>
                  </a:solidFill>
                  <a:prstDash val="solid"/>
                </a:ln>
                <a:solidFill>
                  <a:schemeClr val="accent2">
                    <a:lumMod val="40000"/>
                    <a:lumOff val="60000"/>
                  </a:schemeClr>
                </a:solidFill>
              </a:rPr>
              <a:t>(toxoplasma)</a:t>
            </a:r>
          </a:p>
        </p:txBody>
      </p:sp>
    </p:spTree>
    <p:extLst>
      <p:ext uri="{BB962C8B-B14F-4D97-AF65-F5344CB8AC3E}">
        <p14:creationId xmlns:p14="http://schemas.microsoft.com/office/powerpoint/2010/main" val="288254862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6947263" cy="4351338"/>
          </a:xfrm>
        </p:spPr>
        <p:txBody>
          <a:bodyPr>
            <a:noAutofit/>
          </a:bodyPr>
          <a:lstStyle/>
          <a:p>
            <a:r>
              <a:rPr lang="en-US" sz="2400" dirty="0"/>
              <a:t>It is created around exogenous (most often surgical thread) or endogenous material (gout and </a:t>
            </a:r>
            <a:r>
              <a:rPr lang="en-US" sz="2400" dirty="0" err="1"/>
              <a:t>thesaurism</a:t>
            </a:r>
            <a:r>
              <a:rPr lang="en-US" sz="2400" dirty="0"/>
              <a:t>).</a:t>
            </a:r>
          </a:p>
          <a:p>
            <a:r>
              <a:rPr lang="en-US" sz="2400" dirty="0"/>
              <a:t>In the center of the granuloma there is a foreign </a:t>
            </a:r>
            <a:r>
              <a:rPr lang="en-US" sz="2400" dirty="0" smtClean="0"/>
              <a:t>body.</a:t>
            </a:r>
            <a:endParaRPr lang="en-US" sz="2400" dirty="0"/>
          </a:p>
          <a:p>
            <a:r>
              <a:rPr lang="en-US" sz="2400" dirty="0"/>
              <a:t>Surrounding the foreign body is a band of macrophages, tissue </a:t>
            </a:r>
            <a:r>
              <a:rPr lang="en-US" sz="2400" dirty="0" err="1"/>
              <a:t>histiocytes</a:t>
            </a:r>
            <a:r>
              <a:rPr lang="en-US" sz="2400" dirty="0"/>
              <a:t>, and giant multinucleated cells of the "foreign body" type which have multiple nuclei diffusely scattered throughout the cytoplasm or clustered in the center of the </a:t>
            </a:r>
            <a:r>
              <a:rPr lang="en-US" sz="2400" dirty="0" smtClean="0"/>
              <a:t>cell.</a:t>
            </a:r>
            <a:endParaRPr lang="en-US" sz="2400" dirty="0"/>
          </a:p>
          <a:p>
            <a:r>
              <a:rPr lang="en-US" sz="2400" dirty="0"/>
              <a:t>On the periphery of the granuloma there is granulation and connective tissue.</a:t>
            </a:r>
            <a:endParaRPr lang="en-US" sz="2400" dirty="0"/>
          </a:p>
        </p:txBody>
      </p:sp>
      <p:sp>
        <p:nvSpPr>
          <p:cNvPr id="4" name="Rectangle 3"/>
          <p:cNvSpPr/>
          <p:nvPr/>
        </p:nvSpPr>
        <p:spPr>
          <a:xfrm>
            <a:off x="1308437" y="216618"/>
            <a:ext cx="8655960" cy="923330"/>
          </a:xfrm>
          <a:prstGeom prst="rect">
            <a:avLst/>
          </a:prstGeom>
          <a:noFill/>
        </p:spPr>
        <p:txBody>
          <a:bodyPr wrap="none" lIns="91440" tIns="45720" rIns="91440" bIns="45720">
            <a:spAutoFit/>
          </a:bodyPr>
          <a:lstStyle/>
          <a:p>
            <a:pPr algn="ctr"/>
            <a:r>
              <a:rPr lang="en-US" sz="5400" b="1" dirty="0" smtClean="0">
                <a:ln w="22225">
                  <a:solidFill>
                    <a:schemeClr val="accent2"/>
                  </a:solidFill>
                  <a:prstDash val="solid"/>
                </a:ln>
                <a:solidFill>
                  <a:schemeClr val="accent2">
                    <a:lumMod val="40000"/>
                    <a:lumOff val="60000"/>
                  </a:schemeClr>
                </a:solidFill>
              </a:rPr>
              <a:t>FOREIGN BODY GRANULOMA</a:t>
            </a:r>
            <a:endParaRPr lang="en-US" sz="5400" b="1" dirty="0">
              <a:ln w="22225">
                <a:solidFill>
                  <a:schemeClr val="accent2"/>
                </a:solidFill>
                <a:prstDash val="solid"/>
              </a:ln>
              <a:solidFill>
                <a:schemeClr val="accent2">
                  <a:lumMod val="40000"/>
                  <a:lumOff val="60000"/>
                </a:schemeClr>
              </a:solidFill>
            </a:endParaRPr>
          </a:p>
        </p:txBody>
      </p:sp>
      <p:sp>
        <p:nvSpPr>
          <p:cNvPr id="5" name="object 5"/>
          <p:cNvSpPr/>
          <p:nvPr/>
        </p:nvSpPr>
        <p:spPr>
          <a:xfrm>
            <a:off x="7882180" y="1825625"/>
            <a:ext cx="4309820" cy="4824421"/>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8370485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ETIOLOGICAL DIVISION OF INFLAMMATION</a:t>
            </a:r>
            <a:endParaRPr lang="en-US" sz="2400" b="1" dirty="0"/>
          </a:p>
        </p:txBody>
      </p:sp>
      <p:sp>
        <p:nvSpPr>
          <p:cNvPr id="6" name="Rectangle 5"/>
          <p:cNvSpPr/>
          <p:nvPr/>
        </p:nvSpPr>
        <p:spPr>
          <a:xfrm>
            <a:off x="1" y="1338305"/>
            <a:ext cx="1842868"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BACTERIAL</a:t>
            </a:r>
          </a:p>
        </p:txBody>
      </p:sp>
      <p:sp>
        <p:nvSpPr>
          <p:cNvPr id="7" name="Rectangle 6"/>
          <p:cNvSpPr/>
          <p:nvPr/>
        </p:nvSpPr>
        <p:spPr>
          <a:xfrm>
            <a:off x="2243103" y="3136897"/>
            <a:ext cx="126427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FUNGAL</a:t>
            </a:r>
          </a:p>
        </p:txBody>
      </p:sp>
      <p:sp>
        <p:nvSpPr>
          <p:cNvPr id="8" name="Rectangle 7"/>
          <p:cNvSpPr/>
          <p:nvPr/>
        </p:nvSpPr>
        <p:spPr>
          <a:xfrm>
            <a:off x="1285641" y="2237601"/>
            <a:ext cx="1114455"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VIRAL</a:t>
            </a:r>
          </a:p>
        </p:txBody>
      </p:sp>
      <p:sp>
        <p:nvSpPr>
          <p:cNvPr id="9" name="Rectangle 8"/>
          <p:cNvSpPr/>
          <p:nvPr/>
        </p:nvSpPr>
        <p:spPr>
          <a:xfrm>
            <a:off x="3193369" y="4013759"/>
            <a:ext cx="1533376"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PARASITIC</a:t>
            </a:r>
          </a:p>
        </p:txBody>
      </p:sp>
      <p:sp>
        <p:nvSpPr>
          <p:cNvPr id="11" name="Rectangle 10"/>
          <p:cNvSpPr/>
          <p:nvPr/>
        </p:nvSpPr>
        <p:spPr>
          <a:xfrm>
            <a:off x="8486253" y="6212481"/>
            <a:ext cx="2556885"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IMMUNOLOGICAL</a:t>
            </a:r>
            <a:endParaRPr lang="en-US" sz="2400" b="1" dirty="0"/>
          </a:p>
        </p:txBody>
      </p:sp>
      <p:sp>
        <p:nvSpPr>
          <p:cNvPr id="10" name="Rectangle 9"/>
          <p:cNvSpPr/>
          <p:nvPr/>
        </p:nvSpPr>
        <p:spPr>
          <a:xfrm>
            <a:off x="6199164" y="5656807"/>
            <a:ext cx="1825365"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PROTOZOAL</a:t>
            </a:r>
          </a:p>
        </p:txBody>
      </p:sp>
      <p:sp>
        <p:nvSpPr>
          <p:cNvPr id="12" name="Rectangle 11"/>
          <p:cNvSpPr/>
          <p:nvPr/>
        </p:nvSpPr>
        <p:spPr>
          <a:xfrm>
            <a:off x="4373799" y="4890621"/>
            <a:ext cx="1825365"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RICKETTSIAL</a:t>
            </a:r>
          </a:p>
        </p:txBody>
      </p:sp>
    </p:spTree>
    <p:extLst>
      <p:ext uri="{BB962C8B-B14F-4D97-AF65-F5344CB8AC3E}">
        <p14:creationId xmlns:p14="http://schemas.microsoft.com/office/powerpoint/2010/main" val="392626289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7286897" cy="4351338"/>
          </a:xfrm>
        </p:spPr>
        <p:txBody>
          <a:bodyPr>
            <a:normAutofit/>
          </a:bodyPr>
          <a:lstStyle/>
          <a:p>
            <a:r>
              <a:rPr lang="en-US" sz="2400" dirty="0"/>
              <a:t>They occur in lymph nodes, tonsils, spleen, that is, in organs that contain lymph follicles and lymphoid tissue.</a:t>
            </a:r>
          </a:p>
          <a:p>
            <a:r>
              <a:rPr lang="en-US" sz="2400" dirty="0"/>
              <a:t>The tissue that multiplies in this case is lymphatic tissue and there is no proliferation of connective tissue.</a:t>
            </a:r>
          </a:p>
          <a:p>
            <a:r>
              <a:rPr lang="en-US" sz="2400" dirty="0"/>
              <a:t>Proliferated lymphoid elements and sinus </a:t>
            </a:r>
            <a:r>
              <a:rPr lang="en-US" sz="2400" dirty="0" err="1"/>
              <a:t>histiocytes</a:t>
            </a:r>
            <a:r>
              <a:rPr lang="en-US" sz="2400" dirty="0"/>
              <a:t> lead to an increase in the organ as a whole or individual lymphatic structures.</a:t>
            </a:r>
          </a:p>
          <a:p>
            <a:r>
              <a:rPr lang="en-US" sz="2400" dirty="0"/>
              <a:t>They are called hyperplastic inflammations.</a:t>
            </a:r>
            <a:endParaRPr lang="en-US" sz="2400" dirty="0"/>
          </a:p>
        </p:txBody>
      </p:sp>
      <p:sp>
        <p:nvSpPr>
          <p:cNvPr id="4" name="Rectangle 3"/>
          <p:cNvSpPr/>
          <p:nvPr/>
        </p:nvSpPr>
        <p:spPr>
          <a:xfrm>
            <a:off x="1316082" y="234662"/>
            <a:ext cx="9742715" cy="1015663"/>
          </a:xfrm>
          <a:prstGeom prst="rect">
            <a:avLst/>
          </a:prstGeom>
          <a:noFill/>
        </p:spPr>
        <p:txBody>
          <a:bodyPr wrap="square" lIns="91440" tIns="45720" rIns="91440" bIns="45720">
            <a:spAutoFit/>
          </a:bodyPr>
          <a:lstStyle/>
          <a:p>
            <a:pPr algn="ctr"/>
            <a:r>
              <a:rPr lang="en-US" sz="3000" b="1" dirty="0" smtClean="0">
                <a:ln w="22225">
                  <a:solidFill>
                    <a:schemeClr val="accent2"/>
                  </a:solidFill>
                  <a:prstDash val="solid"/>
                </a:ln>
                <a:solidFill>
                  <a:schemeClr val="accent2">
                    <a:lumMod val="40000"/>
                    <a:lumOff val="60000"/>
                  </a:schemeClr>
                </a:solidFill>
              </a:rPr>
              <a:t>PROLIFERATIVE INFLAMMATION WITH MULTIPLICATION OF SECOND ORDER ELEMENTS</a:t>
            </a:r>
            <a:endParaRPr lang="en-US" sz="3000" b="1" dirty="0">
              <a:ln w="22225">
                <a:solidFill>
                  <a:schemeClr val="accent2"/>
                </a:solidFill>
                <a:prstDash val="solid"/>
              </a:ln>
              <a:solidFill>
                <a:schemeClr val="accent2">
                  <a:lumMod val="40000"/>
                  <a:lumOff val="60000"/>
                </a:schemeClr>
              </a:solidFill>
            </a:endParaRPr>
          </a:p>
        </p:txBody>
      </p:sp>
      <p:sp>
        <p:nvSpPr>
          <p:cNvPr id="5" name="object 5"/>
          <p:cNvSpPr/>
          <p:nvPr/>
        </p:nvSpPr>
        <p:spPr>
          <a:xfrm>
            <a:off x="8582297" y="1963012"/>
            <a:ext cx="3609703" cy="4429125"/>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61623640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6620691" cy="4351338"/>
          </a:xfrm>
        </p:spPr>
        <p:txBody>
          <a:bodyPr>
            <a:normAutofit/>
          </a:bodyPr>
          <a:lstStyle/>
          <a:p>
            <a:r>
              <a:rPr lang="en-US" sz="2400" dirty="0" smtClean="0"/>
              <a:t>They occur </a:t>
            </a:r>
            <a:r>
              <a:rPr lang="en-US" sz="2400" dirty="0"/>
              <a:t>most often, and typical examples of this type of inflammation are:</a:t>
            </a:r>
          </a:p>
          <a:p>
            <a:endParaRPr lang="en-US" sz="2400" dirty="0"/>
          </a:p>
          <a:p>
            <a:r>
              <a:rPr lang="en-US" sz="2400" dirty="0"/>
              <a:t>Hyperplastic </a:t>
            </a:r>
            <a:r>
              <a:rPr lang="en-US" sz="2400" dirty="0" err="1"/>
              <a:t>splenitis</a:t>
            </a:r>
            <a:endParaRPr lang="en-US" sz="2400" dirty="0"/>
          </a:p>
          <a:p>
            <a:r>
              <a:rPr lang="en-US" sz="2400" dirty="0"/>
              <a:t>Follicular gastritis</a:t>
            </a:r>
          </a:p>
          <a:p>
            <a:r>
              <a:rPr lang="en-US" sz="2400" dirty="0"/>
              <a:t>Hyperplastic tonsillitis</a:t>
            </a:r>
          </a:p>
          <a:p>
            <a:r>
              <a:rPr lang="en-US" sz="2400" dirty="0"/>
              <a:t>Hyperplastic lymphadenitis</a:t>
            </a:r>
          </a:p>
          <a:p>
            <a:r>
              <a:rPr lang="en-US" sz="2400" dirty="0"/>
              <a:t>Enteritis</a:t>
            </a:r>
          </a:p>
          <a:p>
            <a:r>
              <a:rPr lang="en-US" sz="2400" dirty="0"/>
              <a:t>Colitis</a:t>
            </a:r>
            <a:endParaRPr lang="en-US" sz="2400" dirty="0"/>
          </a:p>
        </p:txBody>
      </p:sp>
      <p:sp>
        <p:nvSpPr>
          <p:cNvPr id="5" name="object 21"/>
          <p:cNvSpPr/>
          <p:nvPr/>
        </p:nvSpPr>
        <p:spPr>
          <a:xfrm>
            <a:off x="7942326" y="1839195"/>
            <a:ext cx="4249674" cy="4608449"/>
          </a:xfrm>
          <a:prstGeom prst="rect">
            <a:avLst/>
          </a:prstGeom>
          <a:blipFill>
            <a:blip r:embed="rId2" cstate="print"/>
            <a:stretch>
              <a:fillRect/>
            </a:stretch>
          </a:blipFill>
        </p:spPr>
        <p:txBody>
          <a:bodyPr wrap="square" lIns="0" tIns="0" rIns="0" bIns="0" rtlCol="0"/>
          <a:lstStyle/>
          <a:p>
            <a:endParaRPr/>
          </a:p>
        </p:txBody>
      </p:sp>
      <p:sp>
        <p:nvSpPr>
          <p:cNvPr id="6" name="Rectangle 5"/>
          <p:cNvSpPr/>
          <p:nvPr/>
        </p:nvSpPr>
        <p:spPr>
          <a:xfrm>
            <a:off x="1316082" y="234662"/>
            <a:ext cx="9742715" cy="1015663"/>
          </a:xfrm>
          <a:prstGeom prst="rect">
            <a:avLst/>
          </a:prstGeom>
          <a:noFill/>
        </p:spPr>
        <p:txBody>
          <a:bodyPr wrap="square" lIns="91440" tIns="45720" rIns="91440" bIns="45720">
            <a:spAutoFit/>
          </a:bodyPr>
          <a:lstStyle/>
          <a:p>
            <a:pPr algn="ctr"/>
            <a:r>
              <a:rPr lang="en-US" sz="3000" b="1" dirty="0" smtClean="0">
                <a:ln w="22225">
                  <a:solidFill>
                    <a:schemeClr val="accent2"/>
                  </a:solidFill>
                  <a:prstDash val="solid"/>
                </a:ln>
                <a:solidFill>
                  <a:schemeClr val="accent2">
                    <a:lumMod val="40000"/>
                    <a:lumOff val="60000"/>
                  </a:schemeClr>
                </a:solidFill>
              </a:rPr>
              <a:t>PROLIFERATIVE INFLAMMATION WITH MULTIPLICATION OF SECOND ORDER ELEMENTS</a:t>
            </a:r>
            <a:endParaRPr lang="en-US" sz="3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318211220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6725194" cy="4351338"/>
          </a:xfrm>
        </p:spPr>
        <p:txBody>
          <a:bodyPr>
            <a:noAutofit/>
          </a:bodyPr>
          <a:lstStyle/>
          <a:p>
            <a:r>
              <a:rPr lang="en-US" sz="2400" dirty="0" err="1"/>
              <a:t>Lymphoplasmacytic</a:t>
            </a:r>
            <a:r>
              <a:rPr lang="en-US" sz="2400" dirty="0"/>
              <a:t> infiltration in the stroma and simultaneous </a:t>
            </a:r>
            <a:r>
              <a:rPr lang="en-US" sz="2400" dirty="0" smtClean="0"/>
              <a:t>proliferation of parenchymal </a:t>
            </a:r>
            <a:r>
              <a:rPr lang="en-US" sz="2400" dirty="0"/>
              <a:t>elements, mainly epithelium.</a:t>
            </a:r>
          </a:p>
          <a:p>
            <a:r>
              <a:rPr lang="en-US" sz="2400" dirty="0"/>
              <a:t>On mucous </a:t>
            </a:r>
            <a:r>
              <a:rPr lang="en-US" sz="2400" dirty="0" smtClean="0"/>
              <a:t>membranes cylindrical </a:t>
            </a:r>
            <a:r>
              <a:rPr lang="en-US" sz="2400" dirty="0"/>
              <a:t>epithelium - growths with a stalk or inflammatory polyps.</a:t>
            </a:r>
          </a:p>
          <a:p>
            <a:r>
              <a:rPr lang="en-US" sz="2400" dirty="0"/>
              <a:t>On mucous membranes lined with squamous epithelium </a:t>
            </a:r>
            <a:r>
              <a:rPr lang="en-US" sz="2400" dirty="0" smtClean="0"/>
              <a:t>– </a:t>
            </a:r>
            <a:r>
              <a:rPr lang="en-US" sz="2400" dirty="0" err="1" smtClean="0"/>
              <a:t>papillomatous</a:t>
            </a:r>
            <a:r>
              <a:rPr lang="en-US" sz="2400" dirty="0" smtClean="0"/>
              <a:t> structures lead to </a:t>
            </a:r>
            <a:r>
              <a:rPr lang="en-US" sz="2400" dirty="0" err="1" smtClean="0"/>
              <a:t>papillomatous</a:t>
            </a:r>
            <a:r>
              <a:rPr lang="en-US" sz="2400" dirty="0" smtClean="0"/>
              <a:t> laryngitis.</a:t>
            </a:r>
            <a:endParaRPr lang="en-US" sz="2400" dirty="0"/>
          </a:p>
          <a:p>
            <a:r>
              <a:rPr lang="en-US" sz="2400" dirty="0"/>
              <a:t>These changes should be distinguished from true tumor proliferations.</a:t>
            </a:r>
            <a:endParaRPr lang="en-US" sz="2400" dirty="0"/>
          </a:p>
        </p:txBody>
      </p:sp>
      <p:sp>
        <p:nvSpPr>
          <p:cNvPr id="4" name="Rectangle 3"/>
          <p:cNvSpPr/>
          <p:nvPr/>
        </p:nvSpPr>
        <p:spPr>
          <a:xfrm>
            <a:off x="1316082" y="234662"/>
            <a:ext cx="9742715" cy="1015663"/>
          </a:xfrm>
          <a:prstGeom prst="rect">
            <a:avLst/>
          </a:prstGeom>
          <a:noFill/>
        </p:spPr>
        <p:txBody>
          <a:bodyPr wrap="square" lIns="91440" tIns="45720" rIns="91440" bIns="45720">
            <a:spAutoFit/>
          </a:bodyPr>
          <a:lstStyle/>
          <a:p>
            <a:pPr algn="ctr"/>
            <a:r>
              <a:rPr lang="en-US" sz="3000" b="1" dirty="0" smtClean="0">
                <a:ln w="22225">
                  <a:solidFill>
                    <a:schemeClr val="accent2"/>
                  </a:solidFill>
                  <a:prstDash val="solid"/>
                </a:ln>
                <a:solidFill>
                  <a:schemeClr val="accent2">
                    <a:lumMod val="40000"/>
                    <a:lumOff val="60000"/>
                  </a:schemeClr>
                </a:solidFill>
              </a:rPr>
              <a:t>PROLIFERATIVE INFLAMMATION IN WHICH BOTH PARENCHYMA AND STROMA MULTIPLY</a:t>
            </a:r>
            <a:endParaRPr lang="en-US" sz="3000" b="1" dirty="0">
              <a:ln w="22225">
                <a:solidFill>
                  <a:schemeClr val="accent2"/>
                </a:solidFill>
                <a:prstDash val="solid"/>
              </a:ln>
              <a:solidFill>
                <a:schemeClr val="accent2">
                  <a:lumMod val="40000"/>
                  <a:lumOff val="60000"/>
                </a:schemeClr>
              </a:solidFill>
            </a:endParaRPr>
          </a:p>
        </p:txBody>
      </p:sp>
      <p:sp>
        <p:nvSpPr>
          <p:cNvPr id="5" name="object 5"/>
          <p:cNvSpPr/>
          <p:nvPr/>
        </p:nvSpPr>
        <p:spPr>
          <a:xfrm>
            <a:off x="8043245" y="1825625"/>
            <a:ext cx="4148755" cy="4609181"/>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83661437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Acute (hyperplastic lymphadenitis, granulomatous infectious diseases - brucellosis, tularemia, etc.)</a:t>
            </a:r>
          </a:p>
          <a:p>
            <a:r>
              <a:rPr lang="en-US" dirty="0"/>
              <a:t>Chronic (all ending in fibrosis)</a:t>
            </a:r>
          </a:p>
          <a:p>
            <a:r>
              <a:rPr lang="en-US" dirty="0"/>
              <a:t>Exacerbating (recurrent) - acute inflammatory attack within chronic inflammation</a:t>
            </a:r>
          </a:p>
          <a:p>
            <a:r>
              <a:rPr lang="en-US" dirty="0"/>
              <a:t>Recurrent (attacks of inflammation in multiple phases with regular or irregular time intervals)</a:t>
            </a:r>
          </a:p>
          <a:p>
            <a:r>
              <a:rPr lang="en-US" dirty="0"/>
              <a:t>Persistent (constant duration of inflammation due to permanent contact with the causative agent)</a:t>
            </a:r>
            <a:endParaRPr lang="en-US" dirty="0"/>
          </a:p>
        </p:txBody>
      </p:sp>
      <p:sp>
        <p:nvSpPr>
          <p:cNvPr id="4" name="Rectangle 3"/>
          <p:cNvSpPr/>
          <p:nvPr/>
        </p:nvSpPr>
        <p:spPr>
          <a:xfrm>
            <a:off x="1316082" y="234662"/>
            <a:ext cx="9742715" cy="1015663"/>
          </a:xfrm>
          <a:prstGeom prst="rect">
            <a:avLst/>
          </a:prstGeom>
          <a:noFill/>
        </p:spPr>
        <p:txBody>
          <a:bodyPr wrap="square" lIns="91440" tIns="45720" rIns="91440" bIns="45720">
            <a:spAutoFit/>
          </a:bodyPr>
          <a:lstStyle/>
          <a:p>
            <a:pPr algn="ctr"/>
            <a:r>
              <a:rPr lang="en-US" sz="3000" b="1" dirty="0" smtClean="0">
                <a:ln w="22225">
                  <a:solidFill>
                    <a:schemeClr val="accent2"/>
                  </a:solidFill>
                  <a:prstDash val="solid"/>
                </a:ln>
                <a:solidFill>
                  <a:schemeClr val="accent2">
                    <a:lumMod val="40000"/>
                    <a:lumOff val="60000"/>
                  </a:schemeClr>
                </a:solidFill>
              </a:rPr>
              <a:t>COURSE AND OUTCOME OF PRODUCTIVE INFLAMMATION PROCESSES</a:t>
            </a:r>
            <a:endParaRPr lang="en-US" sz="3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4197036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71600"/>
            <a:ext cx="10515600" cy="5303520"/>
          </a:xfrm>
        </p:spPr>
        <p:txBody>
          <a:bodyPr>
            <a:normAutofit/>
          </a:bodyPr>
          <a:lstStyle/>
          <a:p>
            <a:pPr marL="0" indent="0">
              <a:buNone/>
            </a:pPr>
            <a:r>
              <a:rPr lang="en-US" b="1" dirty="0">
                <a:solidFill>
                  <a:srgbClr val="FF0000"/>
                </a:solidFill>
              </a:rPr>
              <a:t>M</a:t>
            </a:r>
            <a:r>
              <a:rPr lang="en-US" b="1" dirty="0" smtClean="0">
                <a:solidFill>
                  <a:srgbClr val="FF0000"/>
                </a:solidFill>
              </a:rPr>
              <a:t>ycobacterium </a:t>
            </a:r>
            <a:r>
              <a:rPr lang="en-US" b="1" dirty="0">
                <a:solidFill>
                  <a:srgbClr val="FF0000"/>
                </a:solidFill>
              </a:rPr>
              <a:t>tuberculosis </a:t>
            </a:r>
            <a:r>
              <a:rPr lang="en-US" b="1" dirty="0" err="1" smtClean="0">
                <a:solidFill>
                  <a:srgbClr val="FF0000"/>
                </a:solidFill>
              </a:rPr>
              <a:t>hominis</a:t>
            </a:r>
            <a:r>
              <a:rPr lang="en-US" b="1" dirty="0">
                <a:solidFill>
                  <a:srgbClr val="FF0000"/>
                </a:solidFill>
              </a:rPr>
              <a:t>, rarely </a:t>
            </a:r>
            <a:r>
              <a:rPr lang="en-US" b="1" dirty="0" err="1">
                <a:solidFill>
                  <a:srgbClr val="FF0000"/>
                </a:solidFill>
              </a:rPr>
              <a:t>bovis</a:t>
            </a:r>
            <a:endParaRPr lang="en-US" b="1" dirty="0">
              <a:solidFill>
                <a:srgbClr val="FF0000"/>
              </a:solidFill>
            </a:endParaRPr>
          </a:p>
          <a:p>
            <a:r>
              <a:rPr lang="en-US" sz="2600" b="1" dirty="0">
                <a:solidFill>
                  <a:srgbClr val="C00000"/>
                </a:solidFill>
              </a:rPr>
              <a:t>Robert </a:t>
            </a:r>
            <a:r>
              <a:rPr lang="en-US" sz="2600" b="1" dirty="0" err="1">
                <a:solidFill>
                  <a:srgbClr val="C00000"/>
                </a:solidFill>
              </a:rPr>
              <a:t>Coch</a:t>
            </a:r>
            <a:r>
              <a:rPr lang="en-US" sz="2600" b="1" dirty="0">
                <a:solidFill>
                  <a:srgbClr val="C00000"/>
                </a:solidFill>
              </a:rPr>
              <a:t> (1843-1910)</a:t>
            </a:r>
          </a:p>
          <a:p>
            <a:r>
              <a:rPr lang="en-US" sz="2400" dirty="0" smtClean="0"/>
              <a:t>Discovered </a:t>
            </a:r>
            <a:r>
              <a:rPr lang="en-US" sz="2400" dirty="0"/>
              <a:t>the causative agent of tuberculosis in 1882, then the causative agent of anthrax and cholera, received the Nobel Prize in 1905</a:t>
            </a:r>
            <a:r>
              <a:rPr lang="en-US" sz="2400" dirty="0" smtClean="0"/>
              <a:t>.</a:t>
            </a:r>
          </a:p>
          <a:p>
            <a:r>
              <a:rPr lang="en-US" sz="2400" dirty="0"/>
              <a:t>Chronic productive, specific inflammation source of infection: sick person (</a:t>
            </a:r>
            <a:r>
              <a:rPr lang="en-US" sz="2400" dirty="0" err="1"/>
              <a:t>Flügge's</a:t>
            </a:r>
            <a:r>
              <a:rPr lang="en-US" sz="2400" dirty="0"/>
              <a:t> drops) most common localization - lungs</a:t>
            </a:r>
          </a:p>
          <a:p>
            <a:endParaRPr lang="en-US" sz="2400" dirty="0"/>
          </a:p>
          <a:p>
            <a:r>
              <a:rPr lang="en-US" sz="2400" dirty="0"/>
              <a:t>Koch's bacillus - rod-shaped, aerobic, acid-alcohol resistant, G+ </a:t>
            </a:r>
            <a:endParaRPr lang="en-US" sz="2400" dirty="0" smtClean="0"/>
          </a:p>
          <a:p>
            <a:r>
              <a:rPr lang="en-US" sz="2400" dirty="0"/>
              <a:t>G</a:t>
            </a:r>
            <a:r>
              <a:rPr lang="en-US" sz="2400" dirty="0" smtClean="0"/>
              <a:t>rows </a:t>
            </a:r>
            <a:r>
              <a:rPr lang="en-US" sz="2400" dirty="0"/>
              <a:t>slowly on </a:t>
            </a:r>
            <a:r>
              <a:rPr lang="en-US" sz="2400" dirty="0" err="1"/>
              <a:t>Löwenstein's</a:t>
            </a:r>
            <a:r>
              <a:rPr lang="en-US" sz="2400" dirty="0"/>
              <a:t> medium, stains red according to </a:t>
            </a:r>
            <a:r>
              <a:rPr lang="en-US" sz="2400" dirty="0" err="1"/>
              <a:t>Ziehl-Neelsen</a:t>
            </a:r>
            <a:endParaRPr lang="en-US" sz="2400" dirty="0"/>
          </a:p>
          <a:p>
            <a:r>
              <a:rPr lang="en-US" sz="2400" dirty="0" smtClean="0"/>
              <a:t>It develops according to the type </a:t>
            </a:r>
            <a:r>
              <a:rPr lang="en-US" sz="2400" dirty="0"/>
              <a:t>IV hypersensitivity </a:t>
            </a:r>
            <a:r>
              <a:rPr lang="en-US" sz="2400" dirty="0" smtClean="0"/>
              <a:t>reaction</a:t>
            </a:r>
            <a:endParaRPr lang="en-US" sz="2400" dirty="0"/>
          </a:p>
          <a:p>
            <a:r>
              <a:rPr lang="en-US" sz="2400" dirty="0" smtClean="0"/>
              <a:t>Favorable </a:t>
            </a:r>
            <a:r>
              <a:rPr lang="en-US" sz="2400" dirty="0"/>
              <a:t>conditions: diabetes, lymphomas, silicosis, alcoholism, HIV+</a:t>
            </a:r>
            <a:endParaRPr lang="en-US" sz="2400" dirty="0"/>
          </a:p>
        </p:txBody>
      </p:sp>
      <p:sp>
        <p:nvSpPr>
          <p:cNvPr id="4" name="Rectangle 3"/>
          <p:cNvSpPr/>
          <p:nvPr/>
        </p:nvSpPr>
        <p:spPr>
          <a:xfrm>
            <a:off x="636814" y="221599"/>
            <a:ext cx="448382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TUBERCULOSIS</a:t>
            </a:r>
            <a:endParaRPr lang="en-US" sz="54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345944857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5131" y="1144929"/>
            <a:ext cx="11118669" cy="5032034"/>
          </a:xfrm>
        </p:spPr>
        <p:txBody>
          <a:bodyPr>
            <a:noAutofit/>
          </a:bodyPr>
          <a:lstStyle/>
          <a:p>
            <a:r>
              <a:rPr lang="en-US" sz="2200" dirty="0"/>
              <a:t>Very soon after birth, a person comes into contact with the TB bacillus, most often through: the respiratory system, the digestive tract and the skin</a:t>
            </a:r>
            <a:r>
              <a:rPr lang="en-US" sz="2200" dirty="0" smtClean="0"/>
              <a:t>.</a:t>
            </a:r>
            <a:endParaRPr lang="en-US" sz="2200" dirty="0"/>
          </a:p>
          <a:p>
            <a:r>
              <a:rPr lang="en-US" sz="2200" dirty="0" smtClean="0"/>
              <a:t>The </a:t>
            </a:r>
            <a:r>
              <a:rPr lang="en-US" sz="2200" dirty="0"/>
              <a:t>bacillus does not produce toxins and enzymes, the disease is a consequence of the immune </a:t>
            </a:r>
            <a:r>
              <a:rPr lang="en-US" sz="2200" dirty="0" smtClean="0"/>
              <a:t>response.</a:t>
            </a:r>
            <a:endParaRPr lang="en-US" sz="2200" dirty="0"/>
          </a:p>
          <a:p>
            <a:r>
              <a:rPr lang="en-US" sz="2200" dirty="0"/>
              <a:t>Tissue </a:t>
            </a:r>
            <a:r>
              <a:rPr lang="en-US" sz="2200" dirty="0" smtClean="0"/>
              <a:t>changes:</a:t>
            </a:r>
          </a:p>
          <a:p>
            <a:pPr marL="0" indent="0">
              <a:buNone/>
            </a:pPr>
            <a:r>
              <a:rPr lang="en-US" sz="2200" b="1" dirty="0" smtClean="0">
                <a:solidFill>
                  <a:srgbClr val="C00000"/>
                </a:solidFill>
              </a:rPr>
              <a:t>alteration </a:t>
            </a:r>
            <a:r>
              <a:rPr lang="en-US" sz="2200" b="1" dirty="0">
                <a:solidFill>
                  <a:srgbClr val="C00000"/>
                </a:solidFill>
              </a:rPr>
              <a:t>(</a:t>
            </a:r>
            <a:r>
              <a:rPr lang="en-US" sz="2200" b="1" dirty="0" err="1">
                <a:solidFill>
                  <a:srgbClr val="C00000"/>
                </a:solidFill>
              </a:rPr>
              <a:t>caseous</a:t>
            </a:r>
            <a:r>
              <a:rPr lang="en-US" sz="2200" b="1" dirty="0">
                <a:solidFill>
                  <a:srgbClr val="C00000"/>
                </a:solidFill>
              </a:rPr>
              <a:t> necrosis)</a:t>
            </a:r>
          </a:p>
          <a:p>
            <a:pPr marL="0" indent="0">
              <a:buNone/>
            </a:pPr>
            <a:r>
              <a:rPr lang="en-US" sz="2200" b="1" dirty="0">
                <a:solidFill>
                  <a:srgbClr val="C00000"/>
                </a:solidFill>
              </a:rPr>
              <a:t>exudation (tuberculous pneumonia)</a:t>
            </a:r>
          </a:p>
          <a:p>
            <a:pPr marL="0" indent="0">
              <a:buNone/>
            </a:pPr>
            <a:r>
              <a:rPr lang="en-US" sz="2200" b="1" dirty="0">
                <a:solidFill>
                  <a:srgbClr val="C00000"/>
                </a:solidFill>
              </a:rPr>
              <a:t>proliferation (tuberculous granulation tissue - tuberculum</a:t>
            </a:r>
            <a:r>
              <a:rPr lang="en-US" sz="2200" b="1" dirty="0" smtClean="0">
                <a:solidFill>
                  <a:srgbClr val="C00000"/>
                </a:solidFill>
              </a:rPr>
              <a:t>)</a:t>
            </a:r>
          </a:p>
          <a:p>
            <a:r>
              <a:rPr lang="en-US" sz="2200" dirty="0"/>
              <a:t>Pathogenicity is associated with the ability of the Koch bacillus to evade phagocytosis and cause delayed </a:t>
            </a:r>
            <a:r>
              <a:rPr lang="en-US" sz="2200" dirty="0" smtClean="0"/>
              <a:t>hypersensitivity</a:t>
            </a:r>
            <a:endParaRPr lang="en-US" sz="2200" dirty="0"/>
          </a:p>
          <a:p>
            <a:r>
              <a:rPr lang="en-US" sz="2200" dirty="0"/>
              <a:t>This is achieved through several components of the cell wall:</a:t>
            </a:r>
          </a:p>
          <a:p>
            <a:r>
              <a:rPr lang="en-US" sz="2200" b="1" dirty="0">
                <a:solidFill>
                  <a:srgbClr val="C00000"/>
                </a:solidFill>
              </a:rPr>
              <a:t>Cord factor </a:t>
            </a:r>
            <a:r>
              <a:rPr lang="en-US" sz="2200" dirty="0"/>
              <a:t>- glycolipid (injection into mice causes granuloma formation)</a:t>
            </a:r>
          </a:p>
          <a:p>
            <a:r>
              <a:rPr lang="en-US" sz="2200" b="1" dirty="0" err="1">
                <a:solidFill>
                  <a:srgbClr val="C00000"/>
                </a:solidFill>
              </a:rPr>
              <a:t>Sulfatides</a:t>
            </a:r>
            <a:r>
              <a:rPr lang="en-US" sz="2200" dirty="0"/>
              <a:t> - prevent the fusion of phagosome and lysosome in macrophages</a:t>
            </a:r>
            <a:endParaRPr lang="en-US" sz="2200" dirty="0"/>
          </a:p>
        </p:txBody>
      </p:sp>
      <p:sp>
        <p:nvSpPr>
          <p:cNvPr id="4" name="Rectangle 3"/>
          <p:cNvSpPr/>
          <p:nvPr/>
        </p:nvSpPr>
        <p:spPr>
          <a:xfrm>
            <a:off x="636814" y="221599"/>
            <a:ext cx="448382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TUBERCULOSIS</a:t>
            </a:r>
            <a:endParaRPr lang="en-US" sz="54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23221330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5057" y="1144929"/>
            <a:ext cx="7757160" cy="2695551"/>
          </a:xfrm>
        </p:spPr>
        <p:txBody>
          <a:bodyPr>
            <a:normAutofit/>
          </a:bodyPr>
          <a:lstStyle/>
          <a:p>
            <a:r>
              <a:rPr lang="en-US" sz="2400" dirty="0"/>
              <a:t>LAM </a:t>
            </a:r>
            <a:r>
              <a:rPr lang="en-US" sz="2400" dirty="0" err="1"/>
              <a:t>heteropolysaccharide</a:t>
            </a:r>
            <a:r>
              <a:rPr lang="en-US" sz="2400" dirty="0"/>
              <a:t>, inhibits macrophage activation via IFN-</a:t>
            </a:r>
            <a:r>
              <a:rPr lang="el-GR" sz="2400" dirty="0"/>
              <a:t>γ, </a:t>
            </a:r>
            <a:r>
              <a:rPr lang="en-US" sz="2400" dirty="0"/>
              <a:t>induces macrophages to secrete TNF-</a:t>
            </a:r>
            <a:r>
              <a:rPr lang="el-GR" sz="2400" dirty="0"/>
              <a:t>α (</a:t>
            </a:r>
            <a:r>
              <a:rPr lang="en-US" sz="2400" dirty="0"/>
              <a:t>fever, weight loss, tissue damage), IL-10 (prevents </a:t>
            </a:r>
            <a:r>
              <a:rPr lang="en-US" sz="2400" dirty="0" smtClean="0"/>
              <a:t>mycobacterium-induced T-cell </a:t>
            </a:r>
            <a:r>
              <a:rPr lang="en-US" sz="2400" dirty="0"/>
              <a:t>proliferation)</a:t>
            </a:r>
          </a:p>
          <a:p>
            <a:r>
              <a:rPr lang="en-US" sz="2400" dirty="0" smtClean="0"/>
              <a:t>Highly </a:t>
            </a:r>
            <a:r>
              <a:rPr lang="en-US" sz="2400" dirty="0"/>
              <a:t>immunogenic 65-kd </a:t>
            </a:r>
            <a:r>
              <a:rPr lang="en-US" sz="2400" dirty="0" smtClean="0"/>
              <a:t>M. Tuberculosis </a:t>
            </a:r>
            <a:r>
              <a:rPr lang="en-US" sz="2400" dirty="0" err="1"/>
              <a:t>heatschock</a:t>
            </a:r>
            <a:r>
              <a:rPr lang="en-US" sz="2400" dirty="0"/>
              <a:t> </a:t>
            </a:r>
            <a:r>
              <a:rPr lang="en-US" sz="2400" dirty="0" smtClean="0"/>
              <a:t>protein may </a:t>
            </a:r>
            <a:r>
              <a:rPr lang="en-US" sz="2400" dirty="0"/>
              <a:t>play a role in TB-induced autoimmune reactions</a:t>
            </a:r>
            <a:endParaRPr lang="en-US" sz="2400" dirty="0"/>
          </a:p>
        </p:txBody>
      </p:sp>
      <p:sp>
        <p:nvSpPr>
          <p:cNvPr id="4" name="Rectangle 3"/>
          <p:cNvSpPr/>
          <p:nvPr/>
        </p:nvSpPr>
        <p:spPr>
          <a:xfrm>
            <a:off x="636814" y="221599"/>
            <a:ext cx="448382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TUBERCULOSIS</a:t>
            </a:r>
            <a:endParaRPr lang="en-US" sz="5400" b="1" dirty="0">
              <a:ln w="22225">
                <a:solidFill>
                  <a:schemeClr val="accent2"/>
                </a:solidFill>
                <a:prstDash val="solid"/>
              </a:ln>
              <a:solidFill>
                <a:schemeClr val="accent2">
                  <a:lumMod val="40000"/>
                  <a:lumOff val="60000"/>
                </a:schemeClr>
              </a:solidFill>
            </a:endParaRPr>
          </a:p>
        </p:txBody>
      </p:sp>
      <p:sp>
        <p:nvSpPr>
          <p:cNvPr id="5" name="object 7"/>
          <p:cNvSpPr/>
          <p:nvPr/>
        </p:nvSpPr>
        <p:spPr>
          <a:xfrm>
            <a:off x="8086725" y="0"/>
            <a:ext cx="4105275" cy="4167051"/>
          </a:xfrm>
          <a:prstGeom prst="rect">
            <a:avLst/>
          </a:prstGeom>
          <a:blipFill>
            <a:blip r:embed="rId2" cstate="print"/>
            <a:stretch>
              <a:fillRect/>
            </a:stretch>
          </a:blipFill>
        </p:spPr>
        <p:txBody>
          <a:bodyPr wrap="square" lIns="0" tIns="0" rIns="0" bIns="0" rtlCol="0"/>
          <a:lstStyle/>
          <a:p>
            <a:endParaRPr/>
          </a:p>
        </p:txBody>
      </p:sp>
      <p:sp>
        <p:nvSpPr>
          <p:cNvPr id="6" name="Rectangle 5"/>
          <p:cNvSpPr/>
          <p:nvPr/>
        </p:nvSpPr>
        <p:spPr>
          <a:xfrm>
            <a:off x="500742" y="4443272"/>
            <a:ext cx="11691258" cy="1569660"/>
          </a:xfrm>
          <a:prstGeom prst="rect">
            <a:avLst/>
          </a:prstGeom>
        </p:spPr>
        <p:txBody>
          <a:bodyPr wrap="square">
            <a:spAutoFit/>
          </a:bodyPr>
          <a:lstStyle/>
          <a:p>
            <a:pPr marL="342900" indent="-342900">
              <a:buFont typeface="Arial" panose="020B0604020202020204" pitchFamily="34" charset="0"/>
              <a:buChar char="•"/>
            </a:pPr>
            <a:r>
              <a:rPr lang="en-US" sz="2400" b="1" dirty="0">
                <a:solidFill>
                  <a:srgbClr val="C00000"/>
                </a:solidFill>
              </a:rPr>
              <a:t>Primary TB affect, non-specific exudative stupor, most </a:t>
            </a:r>
            <a:r>
              <a:rPr lang="en-US" sz="2400" b="1" dirty="0" smtClean="0">
                <a:solidFill>
                  <a:srgbClr val="C00000"/>
                </a:solidFill>
              </a:rPr>
              <a:t>often localized </a:t>
            </a:r>
            <a:r>
              <a:rPr lang="en-US" sz="2400" b="1" dirty="0" err="1">
                <a:solidFill>
                  <a:srgbClr val="C00000"/>
                </a:solidFill>
              </a:rPr>
              <a:t>subpleural</a:t>
            </a:r>
            <a:r>
              <a:rPr lang="en-US" sz="2400" b="1" dirty="0">
                <a:solidFill>
                  <a:srgbClr val="C00000"/>
                </a:solidFill>
              </a:rPr>
              <a:t> in the upper part of the lower or lower part of the middle lobe of the right lung</a:t>
            </a:r>
            <a:r>
              <a:rPr lang="en-US" sz="2400" b="1" dirty="0" smtClean="0">
                <a:solidFill>
                  <a:srgbClr val="C00000"/>
                </a:solidFill>
              </a:rPr>
              <a:t>.</a:t>
            </a:r>
            <a:endParaRPr lang="en-US" sz="2400" b="1" dirty="0">
              <a:solidFill>
                <a:srgbClr val="C00000"/>
              </a:solidFill>
            </a:endParaRPr>
          </a:p>
          <a:p>
            <a:pPr marL="342900" indent="-342900">
              <a:buFont typeface="Arial" panose="020B0604020202020204" pitchFamily="34" charset="0"/>
              <a:buChar char="•"/>
            </a:pPr>
            <a:r>
              <a:rPr lang="en-US" sz="2400" b="1" dirty="0">
                <a:solidFill>
                  <a:srgbClr val="C00000"/>
                </a:solidFill>
              </a:rPr>
              <a:t>Inflammation of local lymphatic vessels - </a:t>
            </a:r>
            <a:r>
              <a:rPr lang="en-US" sz="2400" b="1" dirty="0" err="1" smtClean="0">
                <a:solidFill>
                  <a:srgbClr val="C00000"/>
                </a:solidFill>
              </a:rPr>
              <a:t>lymphangitis</a:t>
            </a:r>
            <a:endParaRPr lang="en-US" sz="2400" b="1" dirty="0">
              <a:solidFill>
                <a:srgbClr val="C00000"/>
              </a:solidFill>
            </a:endParaRPr>
          </a:p>
          <a:p>
            <a:pPr marL="342900" indent="-342900">
              <a:buFont typeface="Arial" panose="020B0604020202020204" pitchFamily="34" charset="0"/>
              <a:buChar char="•"/>
            </a:pPr>
            <a:r>
              <a:rPr lang="en-US" sz="2400" b="1" dirty="0">
                <a:solidFill>
                  <a:srgbClr val="C00000"/>
                </a:solidFill>
              </a:rPr>
              <a:t>Inflammation of the </a:t>
            </a:r>
            <a:r>
              <a:rPr lang="en-US" sz="2400" b="1" dirty="0" err="1">
                <a:solidFill>
                  <a:srgbClr val="C00000"/>
                </a:solidFill>
              </a:rPr>
              <a:t>hilus</a:t>
            </a:r>
            <a:r>
              <a:rPr lang="en-US" sz="2400" b="1" dirty="0">
                <a:solidFill>
                  <a:srgbClr val="C00000"/>
                </a:solidFill>
              </a:rPr>
              <a:t> </a:t>
            </a:r>
            <a:r>
              <a:rPr lang="en-US" sz="2400" b="1" dirty="0" smtClean="0">
                <a:solidFill>
                  <a:srgbClr val="C00000"/>
                </a:solidFill>
              </a:rPr>
              <a:t>lymph  nodes </a:t>
            </a:r>
            <a:r>
              <a:rPr lang="en-US" sz="2400" b="1" dirty="0">
                <a:solidFill>
                  <a:srgbClr val="C00000"/>
                </a:solidFill>
              </a:rPr>
              <a:t>- lymphadenitis</a:t>
            </a:r>
          </a:p>
        </p:txBody>
      </p:sp>
      <p:sp>
        <p:nvSpPr>
          <p:cNvPr id="7" name="Rectangle 6"/>
          <p:cNvSpPr/>
          <p:nvPr/>
        </p:nvSpPr>
        <p:spPr>
          <a:xfrm>
            <a:off x="636814" y="3796941"/>
            <a:ext cx="7543801" cy="646331"/>
          </a:xfrm>
          <a:prstGeom prst="rect">
            <a:avLst/>
          </a:prstGeom>
          <a:noFill/>
        </p:spPr>
        <p:txBody>
          <a:bodyPr wrap="square" lIns="91440" tIns="45720" rIns="91440" bIns="45720">
            <a:spAutoFit/>
          </a:bodyPr>
          <a:lstStyle/>
          <a:p>
            <a:r>
              <a:rPr lang="en-US" sz="3600" b="1" dirty="0" smtClean="0">
                <a:ln w="22225">
                  <a:solidFill>
                    <a:schemeClr val="accent2"/>
                  </a:solidFill>
                  <a:prstDash val="solid"/>
                </a:ln>
                <a:solidFill>
                  <a:schemeClr val="accent2">
                    <a:lumMod val="40000"/>
                    <a:lumOff val="60000"/>
                  </a:schemeClr>
                </a:solidFill>
              </a:rPr>
              <a:t>Primary TB complex - </a:t>
            </a:r>
            <a:r>
              <a:rPr lang="en-US" sz="3600" b="1" dirty="0" err="1" smtClean="0">
                <a:ln w="22225">
                  <a:solidFill>
                    <a:schemeClr val="accent2"/>
                  </a:solidFill>
                  <a:prstDash val="solid"/>
                </a:ln>
                <a:solidFill>
                  <a:schemeClr val="accent2">
                    <a:lumMod val="40000"/>
                    <a:lumOff val="60000"/>
                  </a:schemeClr>
                </a:solidFill>
              </a:rPr>
              <a:t>Ghon’s</a:t>
            </a:r>
            <a:r>
              <a:rPr lang="en-US" sz="3600" b="1" dirty="0" smtClean="0">
                <a:ln w="22225">
                  <a:solidFill>
                    <a:schemeClr val="accent2"/>
                  </a:solidFill>
                  <a:prstDash val="solid"/>
                </a:ln>
                <a:solidFill>
                  <a:schemeClr val="accent2">
                    <a:lumMod val="40000"/>
                    <a:lumOff val="60000"/>
                  </a:schemeClr>
                </a:solidFill>
              </a:rPr>
              <a:t> complex</a:t>
            </a:r>
            <a:endParaRPr lang="en-US" sz="36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349654792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371" y="1144929"/>
            <a:ext cx="5471160" cy="4351338"/>
          </a:xfrm>
        </p:spPr>
        <p:txBody>
          <a:bodyPr>
            <a:noAutofit/>
          </a:bodyPr>
          <a:lstStyle/>
          <a:p>
            <a:r>
              <a:rPr lang="en-US" sz="2200" dirty="0"/>
              <a:t>Three weeks after the primary infection, there is sensitization of T-lymphocytes (positive PPD), which, by producing </a:t>
            </a:r>
            <a:r>
              <a:rPr lang="en-US" sz="2200" dirty="0" err="1"/>
              <a:t>lymphokines</a:t>
            </a:r>
            <a:r>
              <a:rPr lang="en-US" sz="2200" dirty="0"/>
              <a:t>, give a specific character to TB inflammation, by activating macrophages in two ways:</a:t>
            </a:r>
          </a:p>
          <a:p>
            <a:endParaRPr lang="en-US" sz="2200" dirty="0"/>
          </a:p>
          <a:p>
            <a:r>
              <a:rPr lang="en-US" sz="2200" dirty="0"/>
              <a:t>CD4+ helper T-cells secrete IFN-γ which activates macrophages to kill intracellular mycobacteria by forming an epithelioid granuloma</a:t>
            </a:r>
          </a:p>
          <a:p>
            <a:endParaRPr lang="en-US" sz="2200" dirty="0"/>
          </a:p>
          <a:p>
            <a:r>
              <a:rPr lang="en-US" sz="2200" dirty="0"/>
              <a:t>CD8+ suppressor T-cells kill macrophages infected with mycobacteria leading to the formation of necrotic granulomas (a type of delayed hypersensitivity reaction).</a:t>
            </a:r>
            <a:endParaRPr lang="en-US" sz="2200" dirty="0"/>
          </a:p>
        </p:txBody>
      </p:sp>
      <p:sp>
        <p:nvSpPr>
          <p:cNvPr id="4" name="Rectangle 3"/>
          <p:cNvSpPr/>
          <p:nvPr/>
        </p:nvSpPr>
        <p:spPr>
          <a:xfrm>
            <a:off x="636814" y="221599"/>
            <a:ext cx="448382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TUBERCULOSIS</a:t>
            </a:r>
            <a:endParaRPr lang="en-US" sz="5400" b="1" dirty="0">
              <a:ln w="22225">
                <a:solidFill>
                  <a:schemeClr val="accent2"/>
                </a:solidFill>
                <a:prstDash val="solid"/>
              </a:ln>
              <a:solidFill>
                <a:schemeClr val="accent2">
                  <a:lumMod val="40000"/>
                  <a:lumOff val="60000"/>
                </a:schemeClr>
              </a:solidFill>
            </a:endParaRPr>
          </a:p>
        </p:txBody>
      </p:sp>
      <p:sp>
        <p:nvSpPr>
          <p:cNvPr id="5" name="object 7"/>
          <p:cNvSpPr/>
          <p:nvPr/>
        </p:nvSpPr>
        <p:spPr>
          <a:xfrm rot="5400000">
            <a:off x="7850776" y="-1872342"/>
            <a:ext cx="2351316" cy="6096000"/>
          </a:xfrm>
          <a:prstGeom prst="rect">
            <a:avLst/>
          </a:prstGeom>
          <a:blipFill>
            <a:blip r:embed="rId2" cstate="print"/>
            <a:stretch>
              <a:fillRect/>
            </a:stretch>
          </a:blipFill>
        </p:spPr>
        <p:txBody>
          <a:bodyPr wrap="square" lIns="0" tIns="0" rIns="0" bIns="0" rtlCol="0"/>
          <a:lstStyle/>
          <a:p>
            <a:endParaRPr/>
          </a:p>
        </p:txBody>
      </p:sp>
      <p:sp>
        <p:nvSpPr>
          <p:cNvPr id="6" name="Rectangle 5"/>
          <p:cNvSpPr/>
          <p:nvPr/>
        </p:nvSpPr>
        <p:spPr>
          <a:xfrm>
            <a:off x="5978434" y="2644986"/>
            <a:ext cx="6096000" cy="4124206"/>
          </a:xfrm>
          <a:prstGeom prst="rect">
            <a:avLst/>
          </a:prstGeom>
        </p:spPr>
        <p:txBody>
          <a:bodyPr>
            <a:spAutoFit/>
          </a:bodyPr>
          <a:lstStyle/>
          <a:p>
            <a:r>
              <a:rPr lang="en-US" sz="2400" b="1" dirty="0">
                <a:solidFill>
                  <a:srgbClr val="C00000"/>
                </a:solidFill>
              </a:rPr>
              <a:t>Outcome of primary TB complex:</a:t>
            </a:r>
          </a:p>
          <a:p>
            <a:endParaRPr lang="en-US" dirty="0"/>
          </a:p>
          <a:p>
            <a:r>
              <a:rPr lang="en-US" sz="2200" dirty="0"/>
              <a:t>The site of primary infection is most often replaced by a connective scar, its encapsulation or eventual calcification may occur with an X-ray visible scar and sensitized T-lymphocytes.</a:t>
            </a:r>
          </a:p>
          <a:p>
            <a:endParaRPr lang="en-US" sz="2200" dirty="0"/>
          </a:p>
          <a:p>
            <a:r>
              <a:rPr lang="en-US" sz="2200" dirty="0"/>
              <a:t>The inflammation can spread to the lung parenchyma, that is, primary TB can occur. Therefore, immediately after birth, the child is given the BCG vaccine, which is an attenuated live TB bacillus that is antigenically active but not virulent.</a:t>
            </a:r>
          </a:p>
        </p:txBody>
      </p:sp>
      <p:sp>
        <p:nvSpPr>
          <p:cNvPr id="7" name="Rectangle 6"/>
          <p:cNvSpPr/>
          <p:nvPr/>
        </p:nvSpPr>
        <p:spPr>
          <a:xfrm>
            <a:off x="5956663" y="2586446"/>
            <a:ext cx="6126480" cy="4167051"/>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452045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24395" y="221599"/>
            <a:ext cx="448382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TUBERCULOSIS</a:t>
            </a:r>
            <a:endParaRPr lang="en-US" sz="5400" b="1" dirty="0">
              <a:ln w="22225">
                <a:solidFill>
                  <a:schemeClr val="accent2"/>
                </a:solidFill>
                <a:prstDash val="solid"/>
              </a:ln>
              <a:solidFill>
                <a:schemeClr val="accent2">
                  <a:lumMod val="40000"/>
                  <a:lumOff val="60000"/>
                </a:schemeClr>
              </a:solidFill>
            </a:endParaRPr>
          </a:p>
        </p:txBody>
      </p:sp>
      <p:grpSp>
        <p:nvGrpSpPr>
          <p:cNvPr id="5" name="object 4"/>
          <p:cNvGrpSpPr/>
          <p:nvPr/>
        </p:nvGrpSpPr>
        <p:grpSpPr>
          <a:xfrm>
            <a:off x="0" y="1144930"/>
            <a:ext cx="5868715" cy="2437634"/>
            <a:chOff x="179387" y="1916176"/>
            <a:chExt cx="8785225" cy="4608830"/>
          </a:xfrm>
        </p:grpSpPr>
        <p:sp>
          <p:nvSpPr>
            <p:cNvPr id="6" name="object 5"/>
            <p:cNvSpPr/>
            <p:nvPr/>
          </p:nvSpPr>
          <p:spPr>
            <a:xfrm>
              <a:off x="179387" y="1916176"/>
              <a:ext cx="4316349" cy="4608449"/>
            </a:xfrm>
            <a:prstGeom prst="rect">
              <a:avLst/>
            </a:prstGeom>
            <a:blipFill>
              <a:blip r:embed="rId2" cstate="print"/>
              <a:stretch>
                <a:fillRect/>
              </a:stretch>
            </a:blipFill>
          </p:spPr>
          <p:txBody>
            <a:bodyPr wrap="square" lIns="0" tIns="0" rIns="0" bIns="0" rtlCol="0"/>
            <a:lstStyle/>
            <a:p>
              <a:endParaRPr/>
            </a:p>
          </p:txBody>
        </p:sp>
        <p:sp>
          <p:nvSpPr>
            <p:cNvPr id="7" name="object 6"/>
            <p:cNvSpPr/>
            <p:nvPr/>
          </p:nvSpPr>
          <p:spPr>
            <a:xfrm>
              <a:off x="4648200" y="1916176"/>
              <a:ext cx="4316349" cy="4608449"/>
            </a:xfrm>
            <a:prstGeom prst="rect">
              <a:avLst/>
            </a:prstGeom>
            <a:blipFill>
              <a:blip r:embed="rId3" cstate="print"/>
              <a:stretch>
                <a:fillRect/>
              </a:stretch>
            </a:blipFill>
          </p:spPr>
          <p:txBody>
            <a:bodyPr wrap="square" lIns="0" tIns="0" rIns="0" bIns="0" rtlCol="0"/>
            <a:lstStyle/>
            <a:p>
              <a:endParaRPr/>
            </a:p>
          </p:txBody>
        </p:sp>
      </p:grpSp>
      <p:grpSp>
        <p:nvGrpSpPr>
          <p:cNvPr id="8" name="object 4"/>
          <p:cNvGrpSpPr/>
          <p:nvPr/>
        </p:nvGrpSpPr>
        <p:grpSpPr>
          <a:xfrm>
            <a:off x="0" y="3923784"/>
            <a:ext cx="5919597" cy="2437828"/>
            <a:chOff x="142875" y="1857438"/>
            <a:chExt cx="8715375" cy="4786630"/>
          </a:xfrm>
        </p:grpSpPr>
        <p:sp>
          <p:nvSpPr>
            <p:cNvPr id="9" name="object 5"/>
            <p:cNvSpPr/>
            <p:nvPr/>
          </p:nvSpPr>
          <p:spPr>
            <a:xfrm>
              <a:off x="142875" y="1928812"/>
              <a:ext cx="4214876" cy="4714875"/>
            </a:xfrm>
            <a:prstGeom prst="rect">
              <a:avLst/>
            </a:prstGeom>
            <a:blipFill>
              <a:blip r:embed="rId4" cstate="print"/>
              <a:stretch>
                <a:fillRect/>
              </a:stretch>
            </a:blipFill>
          </p:spPr>
          <p:txBody>
            <a:bodyPr wrap="square" lIns="0" tIns="0" rIns="0" bIns="0" rtlCol="0"/>
            <a:lstStyle/>
            <a:p>
              <a:endParaRPr/>
            </a:p>
          </p:txBody>
        </p:sp>
        <p:sp>
          <p:nvSpPr>
            <p:cNvPr id="10" name="object 6"/>
            <p:cNvSpPr/>
            <p:nvPr/>
          </p:nvSpPr>
          <p:spPr>
            <a:xfrm>
              <a:off x="4500626" y="1857438"/>
              <a:ext cx="4357624" cy="4786249"/>
            </a:xfrm>
            <a:prstGeom prst="rect">
              <a:avLst/>
            </a:prstGeom>
            <a:blipFill>
              <a:blip r:embed="rId5" cstate="print"/>
              <a:stretch>
                <a:fillRect/>
              </a:stretch>
            </a:blipFill>
          </p:spPr>
          <p:txBody>
            <a:bodyPr wrap="square" lIns="0" tIns="0" rIns="0" bIns="0" rtlCol="0"/>
            <a:lstStyle/>
            <a:p>
              <a:endParaRPr/>
            </a:p>
          </p:txBody>
        </p:sp>
      </p:grpSp>
      <p:grpSp>
        <p:nvGrpSpPr>
          <p:cNvPr id="11" name="object 4"/>
          <p:cNvGrpSpPr/>
          <p:nvPr/>
        </p:nvGrpSpPr>
        <p:grpSpPr>
          <a:xfrm>
            <a:off x="6269099" y="1144929"/>
            <a:ext cx="5922901" cy="2437433"/>
            <a:chOff x="179387" y="1916112"/>
            <a:chExt cx="8785225" cy="4537075"/>
          </a:xfrm>
        </p:grpSpPr>
        <p:sp>
          <p:nvSpPr>
            <p:cNvPr id="12" name="object 5"/>
            <p:cNvSpPr/>
            <p:nvPr/>
          </p:nvSpPr>
          <p:spPr>
            <a:xfrm>
              <a:off x="179387" y="1916112"/>
              <a:ext cx="4316349" cy="4537075"/>
            </a:xfrm>
            <a:prstGeom prst="rect">
              <a:avLst/>
            </a:prstGeom>
            <a:blipFill>
              <a:blip r:embed="rId6" cstate="print"/>
              <a:stretch>
                <a:fillRect/>
              </a:stretch>
            </a:blipFill>
          </p:spPr>
          <p:txBody>
            <a:bodyPr wrap="square" lIns="0" tIns="0" rIns="0" bIns="0" rtlCol="0"/>
            <a:lstStyle/>
            <a:p>
              <a:endParaRPr/>
            </a:p>
          </p:txBody>
        </p:sp>
        <p:sp>
          <p:nvSpPr>
            <p:cNvPr id="13" name="object 6"/>
            <p:cNvSpPr/>
            <p:nvPr/>
          </p:nvSpPr>
          <p:spPr>
            <a:xfrm>
              <a:off x="4648200" y="1916112"/>
              <a:ext cx="4316349" cy="4537075"/>
            </a:xfrm>
            <a:prstGeom prst="rect">
              <a:avLst/>
            </a:prstGeom>
            <a:blipFill>
              <a:blip r:embed="rId7" cstate="print"/>
              <a:stretch>
                <a:fillRect/>
              </a:stretch>
            </a:blipFill>
          </p:spPr>
          <p:txBody>
            <a:bodyPr wrap="square" lIns="0" tIns="0" rIns="0" bIns="0" rtlCol="0"/>
            <a:lstStyle/>
            <a:p>
              <a:endParaRPr/>
            </a:p>
          </p:txBody>
        </p:sp>
      </p:grpSp>
      <p:grpSp>
        <p:nvGrpSpPr>
          <p:cNvPr id="14" name="object 6"/>
          <p:cNvGrpSpPr/>
          <p:nvPr/>
        </p:nvGrpSpPr>
        <p:grpSpPr>
          <a:xfrm>
            <a:off x="6269099" y="3923784"/>
            <a:ext cx="5922901" cy="2437634"/>
            <a:chOff x="250825" y="1989137"/>
            <a:chExt cx="8642350" cy="4464050"/>
          </a:xfrm>
        </p:grpSpPr>
        <p:sp>
          <p:nvSpPr>
            <p:cNvPr id="15" name="object 7"/>
            <p:cNvSpPr/>
            <p:nvPr/>
          </p:nvSpPr>
          <p:spPr>
            <a:xfrm>
              <a:off x="250825" y="1989137"/>
              <a:ext cx="4244975" cy="4464050"/>
            </a:xfrm>
            <a:prstGeom prst="rect">
              <a:avLst/>
            </a:prstGeom>
            <a:blipFill>
              <a:blip r:embed="rId8" cstate="print"/>
              <a:stretch>
                <a:fillRect/>
              </a:stretch>
            </a:blipFill>
          </p:spPr>
          <p:txBody>
            <a:bodyPr wrap="square" lIns="0" tIns="0" rIns="0" bIns="0" rtlCol="0"/>
            <a:lstStyle/>
            <a:p>
              <a:endParaRPr/>
            </a:p>
          </p:txBody>
        </p:sp>
        <p:sp>
          <p:nvSpPr>
            <p:cNvPr id="16" name="object 8"/>
            <p:cNvSpPr/>
            <p:nvPr/>
          </p:nvSpPr>
          <p:spPr>
            <a:xfrm>
              <a:off x="4648200" y="1989137"/>
              <a:ext cx="4244975" cy="4464050"/>
            </a:xfrm>
            <a:prstGeom prst="rect">
              <a:avLst/>
            </a:prstGeom>
            <a:blipFill>
              <a:blip r:embed="rId9"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117140642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125" y="1909078"/>
            <a:ext cx="6790509" cy="4351338"/>
          </a:xfrm>
        </p:spPr>
        <p:txBody>
          <a:bodyPr>
            <a:normAutofit/>
          </a:bodyPr>
          <a:lstStyle/>
          <a:p>
            <a:r>
              <a:rPr lang="en-US" sz="2400" b="1" dirty="0" smtClean="0">
                <a:solidFill>
                  <a:srgbClr val="C00000"/>
                </a:solidFill>
              </a:rPr>
              <a:t>THE EXUDATIVE FORM OF INFLAMMATION</a:t>
            </a:r>
            <a:r>
              <a:rPr lang="en-US" sz="2400" dirty="0" smtClean="0"/>
              <a:t> </a:t>
            </a:r>
            <a:r>
              <a:rPr lang="en-US" sz="2400" dirty="0"/>
              <a:t>usually occurs when the bacillus enters the body for the first time, is characterized by a non-specific leukocyte-fibrin exudate, which with </a:t>
            </a:r>
            <a:r>
              <a:rPr lang="en-US" sz="2400" dirty="0" smtClean="0"/>
              <a:t>development of a hypersensitive </a:t>
            </a:r>
            <a:r>
              <a:rPr lang="en-US" sz="2400" dirty="0"/>
              <a:t>allergic reactions can become necrotic, taking on a cheesy appearance (</a:t>
            </a:r>
            <a:r>
              <a:rPr lang="en-US" sz="2400" dirty="0" err="1"/>
              <a:t>caseification</a:t>
            </a:r>
            <a:r>
              <a:rPr lang="en-US" sz="2400" dirty="0"/>
              <a:t>)</a:t>
            </a:r>
          </a:p>
          <a:p>
            <a:endParaRPr lang="en-US" sz="2400" dirty="0"/>
          </a:p>
          <a:p>
            <a:r>
              <a:rPr lang="en-US" sz="2400" b="1" dirty="0" smtClean="0">
                <a:solidFill>
                  <a:srgbClr val="C00000"/>
                </a:solidFill>
              </a:rPr>
              <a:t>PRODUCTIVE-PROLIFERATIVE FORMS OF TB </a:t>
            </a:r>
            <a:r>
              <a:rPr lang="en-US" sz="2400" dirty="0" smtClean="0"/>
              <a:t>are </a:t>
            </a:r>
            <a:r>
              <a:rPr lang="en-US" sz="2400" dirty="0"/>
              <a:t>characterized by the formation of TB-granulation tissue that can be found in all areas and tissues.</a:t>
            </a:r>
            <a:endParaRPr lang="en-US" sz="2400" dirty="0"/>
          </a:p>
        </p:txBody>
      </p:sp>
      <p:sp>
        <p:nvSpPr>
          <p:cNvPr id="4" name="Rectangle 3"/>
          <p:cNvSpPr/>
          <p:nvPr/>
        </p:nvSpPr>
        <p:spPr>
          <a:xfrm>
            <a:off x="666206" y="221599"/>
            <a:ext cx="11025051" cy="707886"/>
          </a:xfrm>
          <a:prstGeom prst="rect">
            <a:avLst/>
          </a:prstGeom>
          <a:noFill/>
        </p:spPr>
        <p:txBody>
          <a:bodyPr wrap="square" lIns="91440" tIns="45720" rIns="91440" bIns="45720">
            <a:spAutoFit/>
          </a:bodyPr>
          <a:lstStyle/>
          <a:p>
            <a:r>
              <a:rPr lang="en-US" sz="4000" b="1" dirty="0">
                <a:ln w="22225">
                  <a:solidFill>
                    <a:schemeClr val="accent2"/>
                  </a:solidFill>
                  <a:prstDash val="solid"/>
                </a:ln>
                <a:solidFill>
                  <a:schemeClr val="accent2">
                    <a:lumMod val="40000"/>
                    <a:lumOff val="60000"/>
                  </a:schemeClr>
                </a:solidFill>
              </a:rPr>
              <a:t>MORPHOLOGICAL FORM OF TUBERCULOSIS</a:t>
            </a:r>
            <a:endParaRPr lang="en-US" sz="4000" b="1" dirty="0">
              <a:ln w="22225">
                <a:solidFill>
                  <a:schemeClr val="accent2"/>
                </a:solidFill>
                <a:prstDash val="solid"/>
              </a:ln>
              <a:solidFill>
                <a:schemeClr val="accent2">
                  <a:lumMod val="40000"/>
                  <a:lumOff val="60000"/>
                </a:schemeClr>
              </a:solidFill>
            </a:endParaRPr>
          </a:p>
        </p:txBody>
      </p:sp>
      <p:sp>
        <p:nvSpPr>
          <p:cNvPr id="5" name="Rectangle 4"/>
          <p:cNvSpPr/>
          <p:nvPr/>
        </p:nvSpPr>
        <p:spPr>
          <a:xfrm>
            <a:off x="7654834" y="1909078"/>
            <a:ext cx="4537165" cy="3046988"/>
          </a:xfrm>
          <a:prstGeom prst="rect">
            <a:avLst/>
          </a:prstGeom>
        </p:spPr>
        <p:txBody>
          <a:bodyPr wrap="square">
            <a:spAutoFit/>
          </a:bodyPr>
          <a:lstStyle/>
          <a:p>
            <a:r>
              <a:rPr lang="en-US" sz="2400" b="1" dirty="0" smtClean="0">
                <a:solidFill>
                  <a:srgbClr val="C00000"/>
                </a:solidFill>
              </a:rPr>
              <a:t>SECONDARY CHANGES IN TB:</a:t>
            </a:r>
          </a:p>
          <a:p>
            <a:endParaRPr lang="en-US" sz="2400" dirty="0"/>
          </a:p>
          <a:p>
            <a:pPr marL="342900" indent="-342900">
              <a:buFont typeface="Arial" panose="020B0604020202020204" pitchFamily="34" charset="0"/>
              <a:buChar char="•"/>
            </a:pPr>
            <a:r>
              <a:rPr lang="en-US" sz="2400" dirty="0"/>
              <a:t>Softening (cold abscesses)</a:t>
            </a:r>
          </a:p>
          <a:p>
            <a:pPr marL="342900" indent="-342900">
              <a:buFont typeface="Arial" panose="020B0604020202020204" pitchFamily="34" charset="0"/>
              <a:buChar char="•"/>
            </a:pPr>
            <a:r>
              <a:rPr lang="en-US" sz="2400" dirty="0"/>
              <a:t>Cavern</a:t>
            </a:r>
          </a:p>
          <a:p>
            <a:r>
              <a:rPr lang="en-US" sz="2400" dirty="0"/>
              <a:t>acute progressive</a:t>
            </a:r>
          </a:p>
          <a:p>
            <a:r>
              <a:rPr lang="en-US" sz="2400" dirty="0"/>
              <a:t>chronic progressive</a:t>
            </a:r>
          </a:p>
          <a:p>
            <a:r>
              <a:rPr lang="en-US" sz="2400" dirty="0"/>
              <a:t>chronic stationary</a:t>
            </a:r>
          </a:p>
          <a:p>
            <a:pPr marL="342900" indent="-342900">
              <a:buFont typeface="Arial" panose="020B0604020202020204" pitchFamily="34" charset="0"/>
              <a:buChar char="•"/>
            </a:pPr>
            <a:r>
              <a:rPr lang="en-US" sz="2400" dirty="0"/>
              <a:t>Calcification (rarely ossification)</a:t>
            </a:r>
          </a:p>
        </p:txBody>
      </p:sp>
      <p:sp>
        <p:nvSpPr>
          <p:cNvPr id="6" name="Rectangle 5"/>
          <p:cNvSpPr/>
          <p:nvPr/>
        </p:nvSpPr>
        <p:spPr>
          <a:xfrm>
            <a:off x="418011" y="1909078"/>
            <a:ext cx="6818812" cy="4308842"/>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654834" y="1909078"/>
            <a:ext cx="4429314" cy="4308842"/>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72494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2510" y="1069145"/>
            <a:ext cx="7296444" cy="4939006"/>
          </a:xfrm>
        </p:spPr>
        <p:txBody>
          <a:bodyPr>
            <a:noAutofit/>
          </a:bodyPr>
          <a:lstStyle/>
          <a:p>
            <a:r>
              <a:rPr lang="en-US" sz="2400" b="1" dirty="0" smtClean="0"/>
              <a:t>ALTERATIVE</a:t>
            </a:r>
            <a:r>
              <a:rPr lang="en-US" sz="2400" dirty="0" smtClean="0"/>
              <a:t>: tissue necrosis and/or degeneration predominate, develops due to the absence of blood vessels (endocarditis), the strong effect of the agent (fulminant hepatitis), rapid flow (hemorrhagic necrosis of the pancreas). The outcome is severe, permanent damage or death.</a:t>
            </a:r>
          </a:p>
          <a:p>
            <a:r>
              <a:rPr lang="en-US" sz="2400" b="1" dirty="0" smtClean="0"/>
              <a:t>EXUDATIVE</a:t>
            </a:r>
            <a:r>
              <a:rPr lang="en-US" sz="2400" dirty="0" smtClean="0"/>
              <a:t>: dominates microvasculature damage and exudate accumulation.</a:t>
            </a:r>
          </a:p>
          <a:p>
            <a:r>
              <a:rPr lang="en-US" sz="2400" b="1" dirty="0" smtClean="0"/>
              <a:t>PROLIFERATIVE</a:t>
            </a:r>
            <a:r>
              <a:rPr lang="en-US" sz="2400" dirty="0" smtClean="0"/>
              <a:t>: there are signs on the periphery of the focus of inflammation organization for the purpose of reparation tissues (proliferation of blood vessels and fibroblasts, with mononuclear inflammatory infiltration).</a:t>
            </a:r>
            <a:endParaRPr lang="en-US" sz="2400" dirty="0"/>
          </a:p>
        </p:txBody>
      </p:sp>
      <p:sp>
        <p:nvSpPr>
          <p:cNvPr id="4" name="Rectangle 3"/>
          <p:cNvSpPr/>
          <p:nvPr/>
        </p:nvSpPr>
        <p:spPr>
          <a:xfrm>
            <a:off x="0" y="0"/>
            <a:ext cx="5978769"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MORPHOLOGICAL</a:t>
            </a:r>
          </a:p>
          <a:p>
            <a:pPr algn="ctr"/>
            <a:r>
              <a:rPr lang="en-US" sz="2400" b="1" dirty="0" smtClean="0"/>
              <a:t> DIVISION OF INFLAMMATION</a:t>
            </a:r>
            <a:endParaRPr lang="en-US" sz="2400" b="1" dirty="0"/>
          </a:p>
        </p:txBody>
      </p:sp>
      <p:sp>
        <p:nvSpPr>
          <p:cNvPr id="5" name="Rectangle 4"/>
          <p:cNvSpPr/>
          <p:nvPr/>
        </p:nvSpPr>
        <p:spPr>
          <a:xfrm>
            <a:off x="579026" y="1137921"/>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ALTERATIVE </a:t>
            </a:r>
          </a:p>
        </p:txBody>
      </p:sp>
      <p:sp>
        <p:nvSpPr>
          <p:cNvPr id="6" name="Rectangle 5"/>
          <p:cNvSpPr/>
          <p:nvPr/>
        </p:nvSpPr>
        <p:spPr>
          <a:xfrm>
            <a:off x="579024" y="3222125"/>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EXUDATIVE</a:t>
            </a:r>
          </a:p>
        </p:txBody>
      </p:sp>
      <p:sp>
        <p:nvSpPr>
          <p:cNvPr id="7" name="Rectangle 6"/>
          <p:cNvSpPr/>
          <p:nvPr/>
        </p:nvSpPr>
        <p:spPr>
          <a:xfrm>
            <a:off x="579023" y="4046763"/>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PROLIFERATIVE </a:t>
            </a:r>
          </a:p>
        </p:txBody>
      </p:sp>
      <p:sp>
        <p:nvSpPr>
          <p:cNvPr id="9" name="Rectangle 8"/>
          <p:cNvSpPr/>
          <p:nvPr/>
        </p:nvSpPr>
        <p:spPr>
          <a:xfrm>
            <a:off x="0" y="6284191"/>
            <a:ext cx="12191999"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ACCORDING TO THE DOMINANT MORPHOLOGICAL CHANGE IN INFLAMMATION</a:t>
            </a:r>
            <a:endParaRPr lang="en-US" sz="2400" b="1" dirty="0"/>
          </a:p>
        </p:txBody>
      </p:sp>
    </p:spTree>
    <p:extLst>
      <p:ext uri="{BB962C8B-B14F-4D97-AF65-F5344CB8AC3E}">
        <p14:creationId xmlns:p14="http://schemas.microsoft.com/office/powerpoint/2010/main" val="12342734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126" y="1909078"/>
            <a:ext cx="4502500" cy="4351338"/>
          </a:xfrm>
        </p:spPr>
        <p:txBody>
          <a:bodyPr>
            <a:normAutofit/>
          </a:bodyPr>
          <a:lstStyle/>
          <a:p>
            <a:r>
              <a:rPr lang="en-US" sz="2400" b="1" dirty="0">
                <a:solidFill>
                  <a:srgbClr val="C00000"/>
                </a:solidFill>
              </a:rPr>
              <a:t>CAVERNA</a:t>
            </a:r>
          </a:p>
          <a:p>
            <a:endParaRPr lang="en-US" sz="2400" b="1" dirty="0">
              <a:solidFill>
                <a:srgbClr val="C00000"/>
              </a:solidFill>
            </a:endParaRPr>
          </a:p>
          <a:p>
            <a:r>
              <a:rPr lang="en-US" sz="2400" b="1" dirty="0">
                <a:solidFill>
                  <a:srgbClr val="C00000"/>
                </a:solidFill>
              </a:rPr>
              <a:t>A cavity developing from any tuberculous change in the lungs in which </a:t>
            </a:r>
            <a:r>
              <a:rPr lang="en-US" sz="2400" b="1" dirty="0" err="1">
                <a:solidFill>
                  <a:srgbClr val="C00000"/>
                </a:solidFill>
              </a:rPr>
              <a:t>caseous</a:t>
            </a:r>
            <a:r>
              <a:rPr lang="en-US" sz="2400" b="1" dirty="0">
                <a:solidFill>
                  <a:srgbClr val="C00000"/>
                </a:solidFill>
              </a:rPr>
              <a:t> has arisen</a:t>
            </a:r>
          </a:p>
          <a:p>
            <a:r>
              <a:rPr lang="en-US" sz="2400" b="1" dirty="0">
                <a:solidFill>
                  <a:srgbClr val="C00000"/>
                </a:solidFill>
              </a:rPr>
              <a:t>necrosis with </a:t>
            </a:r>
            <a:r>
              <a:rPr lang="en-US" sz="2400" b="1" dirty="0" err="1">
                <a:solidFill>
                  <a:srgbClr val="C00000"/>
                </a:solidFill>
              </a:rPr>
              <a:t>colicivation</a:t>
            </a:r>
            <a:endParaRPr lang="en-US" sz="2400" b="1" dirty="0">
              <a:solidFill>
                <a:srgbClr val="C00000"/>
              </a:solidFill>
            </a:endParaRPr>
          </a:p>
          <a:p>
            <a:r>
              <a:rPr lang="en-US" sz="2400" b="1" dirty="0">
                <a:solidFill>
                  <a:srgbClr val="C00000"/>
                </a:solidFill>
              </a:rPr>
              <a:t>necrotic masses</a:t>
            </a:r>
            <a:endParaRPr lang="en-US" sz="2400" dirty="0"/>
          </a:p>
        </p:txBody>
      </p:sp>
      <p:sp>
        <p:nvSpPr>
          <p:cNvPr id="4" name="Rectangle 3"/>
          <p:cNvSpPr/>
          <p:nvPr/>
        </p:nvSpPr>
        <p:spPr>
          <a:xfrm>
            <a:off x="666206" y="221599"/>
            <a:ext cx="11025051" cy="707886"/>
          </a:xfrm>
          <a:prstGeom prst="rect">
            <a:avLst/>
          </a:prstGeom>
          <a:noFill/>
        </p:spPr>
        <p:txBody>
          <a:bodyPr wrap="square" lIns="91440" tIns="45720" rIns="91440" bIns="45720">
            <a:spAutoFit/>
          </a:bodyPr>
          <a:lstStyle/>
          <a:p>
            <a:r>
              <a:rPr lang="en-US" sz="4000" b="1" dirty="0" smtClean="0">
                <a:ln w="22225">
                  <a:solidFill>
                    <a:schemeClr val="accent2"/>
                  </a:solidFill>
                  <a:prstDash val="solid"/>
                </a:ln>
                <a:solidFill>
                  <a:schemeClr val="accent2">
                    <a:lumMod val="40000"/>
                    <a:lumOff val="60000"/>
                  </a:schemeClr>
                </a:solidFill>
              </a:rPr>
              <a:t>TUBERCULOSIS</a:t>
            </a:r>
            <a:endParaRPr lang="en-US" sz="4000" b="1" dirty="0">
              <a:ln w="22225">
                <a:solidFill>
                  <a:schemeClr val="accent2"/>
                </a:solidFill>
                <a:prstDash val="solid"/>
              </a:ln>
              <a:solidFill>
                <a:schemeClr val="accent2">
                  <a:lumMod val="40000"/>
                  <a:lumOff val="60000"/>
                </a:schemeClr>
              </a:solidFill>
            </a:endParaRPr>
          </a:p>
        </p:txBody>
      </p:sp>
      <p:sp>
        <p:nvSpPr>
          <p:cNvPr id="5" name="Rectangle 4"/>
          <p:cNvSpPr/>
          <p:nvPr/>
        </p:nvSpPr>
        <p:spPr>
          <a:xfrm>
            <a:off x="5838092" y="1366769"/>
            <a:ext cx="6420561" cy="4154984"/>
          </a:xfrm>
          <a:prstGeom prst="rect">
            <a:avLst/>
          </a:prstGeom>
        </p:spPr>
        <p:txBody>
          <a:bodyPr wrap="square">
            <a:spAutoFit/>
          </a:bodyPr>
          <a:lstStyle/>
          <a:p>
            <a:r>
              <a:rPr lang="en-US" sz="2400" b="1" dirty="0">
                <a:solidFill>
                  <a:srgbClr val="C00000"/>
                </a:solidFill>
              </a:rPr>
              <a:t>Most often, the middle and lower parts of the upper lobes</a:t>
            </a:r>
          </a:p>
          <a:p>
            <a:r>
              <a:rPr lang="en-US" sz="2400" b="1" dirty="0">
                <a:solidFill>
                  <a:srgbClr val="C00000"/>
                </a:solidFill>
              </a:rPr>
              <a:t>Smaller dimensions</a:t>
            </a:r>
          </a:p>
          <a:p>
            <a:r>
              <a:rPr lang="en-US" sz="2400" b="1" dirty="0">
                <a:solidFill>
                  <a:srgbClr val="C00000"/>
                </a:solidFill>
              </a:rPr>
              <a:t>Irregular shape</a:t>
            </a:r>
          </a:p>
          <a:p>
            <a:r>
              <a:rPr lang="en-US" sz="2400" b="1" dirty="0">
                <a:solidFill>
                  <a:srgbClr val="C00000"/>
                </a:solidFill>
              </a:rPr>
              <a:t>It is increasing rapidly</a:t>
            </a:r>
          </a:p>
          <a:p>
            <a:r>
              <a:rPr lang="en-US" sz="2400" b="1" dirty="0">
                <a:solidFill>
                  <a:srgbClr val="C00000"/>
                </a:solidFill>
              </a:rPr>
              <a:t>Uneven walls</a:t>
            </a:r>
          </a:p>
          <a:p>
            <a:r>
              <a:rPr lang="en-US" sz="2400" b="1" dirty="0">
                <a:solidFill>
                  <a:srgbClr val="C00000"/>
                </a:solidFill>
              </a:rPr>
              <a:t>The wall becomes </a:t>
            </a:r>
            <a:r>
              <a:rPr lang="en-US" sz="2400" b="1" dirty="0" err="1">
                <a:solidFill>
                  <a:srgbClr val="C00000"/>
                </a:solidFill>
              </a:rPr>
              <a:t>caseous</a:t>
            </a:r>
            <a:r>
              <a:rPr lang="en-US" sz="2400" b="1" dirty="0">
                <a:solidFill>
                  <a:srgbClr val="C00000"/>
                </a:solidFill>
              </a:rPr>
              <a:t> </a:t>
            </a:r>
            <a:r>
              <a:rPr lang="en-US" sz="2400" b="1" dirty="0" smtClean="0">
                <a:solidFill>
                  <a:srgbClr val="C00000"/>
                </a:solidFill>
              </a:rPr>
              <a:t>necrotic grayish-yellowish </a:t>
            </a:r>
            <a:r>
              <a:rPr lang="en-US" sz="2400" b="1" dirty="0">
                <a:solidFill>
                  <a:srgbClr val="C00000"/>
                </a:solidFill>
              </a:rPr>
              <a:t>tissue with remains of bronchi and blood vessels</a:t>
            </a:r>
          </a:p>
          <a:p>
            <a:r>
              <a:rPr lang="en-US" sz="2400" b="1" dirty="0">
                <a:solidFill>
                  <a:srgbClr val="C00000"/>
                </a:solidFill>
              </a:rPr>
              <a:t>Blood in the lumen</a:t>
            </a:r>
          </a:p>
          <a:p>
            <a:r>
              <a:rPr lang="en-US" sz="2400" b="1" dirty="0">
                <a:solidFill>
                  <a:srgbClr val="C00000"/>
                </a:solidFill>
              </a:rPr>
              <a:t>There is no connective tissue in the wall</a:t>
            </a:r>
            <a:endParaRPr lang="en-US" sz="2400" dirty="0"/>
          </a:p>
        </p:txBody>
      </p:sp>
      <p:sp>
        <p:nvSpPr>
          <p:cNvPr id="6" name="Rectangle 5"/>
          <p:cNvSpPr/>
          <p:nvPr/>
        </p:nvSpPr>
        <p:spPr>
          <a:xfrm>
            <a:off x="378822" y="1276032"/>
            <a:ext cx="4671480" cy="4308842"/>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219114" y="1285972"/>
            <a:ext cx="6865034" cy="4308842"/>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4194080"/>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126" y="1909078"/>
            <a:ext cx="5402832" cy="4351338"/>
          </a:xfrm>
        </p:spPr>
        <p:txBody>
          <a:bodyPr>
            <a:normAutofit/>
          </a:bodyPr>
          <a:lstStyle/>
          <a:p>
            <a:pPr marL="0" indent="0">
              <a:buNone/>
            </a:pPr>
            <a:r>
              <a:rPr lang="en-US" sz="2400" b="1" dirty="0" smtClean="0">
                <a:solidFill>
                  <a:srgbClr val="C00000"/>
                </a:solidFill>
              </a:rPr>
              <a:t>PROGRESSIVE CAVERN</a:t>
            </a:r>
          </a:p>
          <a:p>
            <a:endParaRPr lang="en-US" sz="2400" b="1" dirty="0">
              <a:solidFill>
                <a:srgbClr val="C00000"/>
              </a:solidFill>
            </a:endParaRPr>
          </a:p>
          <a:p>
            <a:r>
              <a:rPr lang="en-US" sz="2400" dirty="0"/>
              <a:t>Apical parts of the upper lobes</a:t>
            </a:r>
          </a:p>
          <a:p>
            <a:r>
              <a:rPr lang="en-US" sz="2400" dirty="0"/>
              <a:t>Larger dimensions</a:t>
            </a:r>
          </a:p>
          <a:p>
            <a:r>
              <a:rPr lang="en-US" sz="2400" dirty="0"/>
              <a:t>The wall consists of TBC - granulation tissue</a:t>
            </a:r>
          </a:p>
          <a:p>
            <a:r>
              <a:rPr lang="en-US" sz="2400" dirty="0"/>
              <a:t>Slow expansion</a:t>
            </a:r>
          </a:p>
          <a:p>
            <a:r>
              <a:rPr lang="en-US" sz="2400" dirty="0"/>
              <a:t>Sometimes pus in the lumen</a:t>
            </a:r>
          </a:p>
          <a:p>
            <a:r>
              <a:rPr lang="en-US" sz="2400" dirty="0"/>
              <a:t>It can communicate with multiple bronchi</a:t>
            </a:r>
            <a:endParaRPr lang="en-US" sz="2400" dirty="0"/>
          </a:p>
        </p:txBody>
      </p:sp>
      <p:sp>
        <p:nvSpPr>
          <p:cNvPr id="5" name="Rectangle 4"/>
          <p:cNvSpPr/>
          <p:nvPr/>
        </p:nvSpPr>
        <p:spPr>
          <a:xfrm>
            <a:off x="6049109" y="1909078"/>
            <a:ext cx="5697414" cy="4524315"/>
          </a:xfrm>
          <a:prstGeom prst="rect">
            <a:avLst/>
          </a:prstGeom>
        </p:spPr>
        <p:txBody>
          <a:bodyPr wrap="square">
            <a:spAutoFit/>
          </a:bodyPr>
          <a:lstStyle/>
          <a:p>
            <a:pPr marL="342900" indent="-342900">
              <a:buFont typeface="Arial" panose="020B0604020202020204" pitchFamily="34" charset="0"/>
              <a:buChar char="•"/>
            </a:pPr>
            <a:r>
              <a:rPr lang="en-US" sz="2400" b="1" dirty="0" smtClean="0">
                <a:solidFill>
                  <a:srgbClr val="C00000"/>
                </a:solidFill>
              </a:rPr>
              <a:t>STATIONARY CAVERN</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In the silent stage of TB</a:t>
            </a:r>
          </a:p>
          <a:p>
            <a:pPr marL="342900" indent="-342900">
              <a:buFont typeface="Arial" panose="020B0604020202020204" pitchFamily="34" charset="0"/>
              <a:buChar char="•"/>
            </a:pPr>
            <a:r>
              <a:rPr lang="en-US" sz="2400" dirty="0"/>
              <a:t>Different size</a:t>
            </a:r>
          </a:p>
          <a:p>
            <a:pPr marL="342900" indent="-342900">
              <a:buFont typeface="Arial" panose="020B0604020202020204" pitchFamily="34" charset="0"/>
              <a:buChar char="•"/>
            </a:pPr>
            <a:r>
              <a:rPr lang="en-US" sz="2400" dirty="0"/>
              <a:t>Wall - connective (scarring)</a:t>
            </a:r>
          </a:p>
          <a:p>
            <a:pPr marL="342900" indent="-342900">
              <a:buFont typeface="Arial" panose="020B0604020202020204" pitchFamily="34" charset="0"/>
              <a:buChar char="•"/>
            </a:pPr>
            <a:r>
              <a:rPr lang="en-US" sz="2400" dirty="0"/>
              <a:t>tissue or non-specific granulation tissue</a:t>
            </a:r>
          </a:p>
          <a:p>
            <a:pPr marL="342900" indent="-342900">
              <a:buFont typeface="Arial" panose="020B0604020202020204" pitchFamily="34" charset="0"/>
              <a:buChar char="•"/>
            </a:pPr>
            <a:r>
              <a:rPr lang="en-US" sz="2400" dirty="0"/>
              <a:t>The inner surface is smooth, grayish-white in color (without </a:t>
            </a:r>
            <a:r>
              <a:rPr lang="en-US" sz="2400" dirty="0" err="1"/>
              <a:t>caseous</a:t>
            </a:r>
            <a:r>
              <a:rPr lang="en-US" sz="2400" dirty="0"/>
              <a:t> masses).</a:t>
            </a:r>
          </a:p>
          <a:p>
            <a:pPr marL="342900" indent="-342900">
              <a:buFont typeface="Arial" panose="020B0604020202020204" pitchFamily="34" charset="0"/>
              <a:buChar char="•"/>
            </a:pPr>
            <a:r>
              <a:rPr lang="en-US" sz="2400" dirty="0"/>
              <a:t>Epithelium often squamous layered type</a:t>
            </a:r>
          </a:p>
          <a:p>
            <a:pPr marL="342900" indent="-342900">
              <a:buFont typeface="Arial" panose="020B0604020202020204" pitchFamily="34" charset="0"/>
              <a:buChar char="•"/>
            </a:pPr>
            <a:r>
              <a:rPr lang="en-US" sz="2400" dirty="0"/>
              <a:t>Retraction of the connective tissue leads to reduction and never complete obliteration</a:t>
            </a:r>
          </a:p>
        </p:txBody>
      </p:sp>
      <p:sp>
        <p:nvSpPr>
          <p:cNvPr id="6" name="Rectangle 5"/>
          <p:cNvSpPr/>
          <p:nvPr/>
        </p:nvSpPr>
        <p:spPr>
          <a:xfrm>
            <a:off x="418011" y="1909078"/>
            <a:ext cx="5391947" cy="4308842"/>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049109" y="1909078"/>
            <a:ext cx="6035039" cy="4308842"/>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23557" y="221599"/>
            <a:ext cx="10269415" cy="1477328"/>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                      TUBERCULOSIS </a:t>
            </a:r>
          </a:p>
          <a:p>
            <a:r>
              <a:rPr lang="en-US" sz="3600" b="1" dirty="0" smtClean="0">
                <a:ln w="22225">
                  <a:solidFill>
                    <a:schemeClr val="accent2"/>
                  </a:solidFill>
                  <a:prstDash val="solid"/>
                </a:ln>
                <a:solidFill>
                  <a:schemeClr val="accent2">
                    <a:lumMod val="40000"/>
                    <a:lumOff val="60000"/>
                  </a:schemeClr>
                </a:solidFill>
              </a:rPr>
              <a:t>                                     CHRONIC </a:t>
            </a:r>
            <a:r>
              <a:rPr lang="en-US" sz="3600" b="1" dirty="0">
                <a:ln w="22225">
                  <a:solidFill>
                    <a:schemeClr val="accent2"/>
                  </a:solidFill>
                  <a:prstDash val="solid"/>
                </a:ln>
                <a:solidFill>
                  <a:schemeClr val="accent2">
                    <a:lumMod val="40000"/>
                    <a:lumOff val="60000"/>
                  </a:schemeClr>
                </a:solidFill>
              </a:rPr>
              <a:t>CAVERNA</a:t>
            </a:r>
          </a:p>
        </p:txBody>
      </p:sp>
    </p:spTree>
    <p:extLst>
      <p:ext uri="{BB962C8B-B14F-4D97-AF65-F5344CB8AC3E}">
        <p14:creationId xmlns:p14="http://schemas.microsoft.com/office/powerpoint/2010/main" val="344245346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474" y="567650"/>
            <a:ext cx="4065563" cy="4351338"/>
          </a:xfrm>
        </p:spPr>
        <p:txBody>
          <a:bodyPr>
            <a:noAutofit/>
          </a:bodyPr>
          <a:lstStyle/>
          <a:p>
            <a:pPr marL="0" indent="0">
              <a:buNone/>
            </a:pPr>
            <a:r>
              <a:rPr lang="en-US" sz="2400" b="1" dirty="0" smtClean="0">
                <a:solidFill>
                  <a:srgbClr val="C00000"/>
                </a:solidFill>
              </a:rPr>
              <a:t>HOW TB SPREADS:</a:t>
            </a:r>
          </a:p>
          <a:p>
            <a:endParaRPr lang="en-US" sz="2400" dirty="0" smtClean="0"/>
          </a:p>
          <a:p>
            <a:endParaRPr lang="en-US" sz="2400" dirty="0"/>
          </a:p>
          <a:p>
            <a:r>
              <a:rPr lang="en-US" sz="2400" dirty="0" err="1"/>
              <a:t>Canalicular</a:t>
            </a:r>
            <a:endParaRPr lang="en-US" sz="2400" dirty="0"/>
          </a:p>
          <a:p>
            <a:r>
              <a:rPr lang="en-US" sz="2400" dirty="0" err="1"/>
              <a:t>Lymphogenic</a:t>
            </a:r>
            <a:endParaRPr lang="en-US" sz="2400" dirty="0"/>
          </a:p>
          <a:p>
            <a:r>
              <a:rPr lang="en-US" sz="2400" dirty="0" err="1"/>
              <a:t>Hematogenous</a:t>
            </a:r>
            <a:endParaRPr lang="en-US" sz="2400" dirty="0"/>
          </a:p>
          <a:p>
            <a:r>
              <a:rPr lang="en-US" sz="2400" dirty="0"/>
              <a:t>Abortive </a:t>
            </a:r>
            <a:r>
              <a:rPr lang="en-US" sz="2400" dirty="0" err="1"/>
              <a:t>hematogenous</a:t>
            </a:r>
            <a:r>
              <a:rPr lang="en-US" sz="2400" dirty="0"/>
              <a:t> dissemination (Simon foci in the lungs)</a:t>
            </a:r>
          </a:p>
          <a:p>
            <a:r>
              <a:rPr lang="en-US" sz="2400" dirty="0" err="1"/>
              <a:t>Miliary</a:t>
            </a:r>
            <a:r>
              <a:rPr lang="en-US" sz="2400" dirty="0"/>
              <a:t> TB</a:t>
            </a:r>
          </a:p>
          <a:p>
            <a:r>
              <a:rPr lang="en-US" sz="2400" dirty="0"/>
              <a:t>Organic TB (brain, adrenal gland, bones, genitals)</a:t>
            </a:r>
            <a:endParaRPr lang="en-US" sz="2400" dirty="0"/>
          </a:p>
        </p:txBody>
      </p:sp>
      <p:sp>
        <p:nvSpPr>
          <p:cNvPr id="5" name="Rectangle 4"/>
          <p:cNvSpPr/>
          <p:nvPr/>
        </p:nvSpPr>
        <p:spPr>
          <a:xfrm>
            <a:off x="4164037" y="567650"/>
            <a:ext cx="7863838" cy="5632311"/>
          </a:xfrm>
          <a:prstGeom prst="rect">
            <a:avLst/>
          </a:prstGeom>
        </p:spPr>
        <p:txBody>
          <a:bodyPr wrap="square">
            <a:spAutoFit/>
          </a:bodyPr>
          <a:lstStyle/>
          <a:p>
            <a:r>
              <a:rPr lang="en-US" sz="2400" b="1" dirty="0" smtClean="0">
                <a:solidFill>
                  <a:srgbClr val="C00000"/>
                </a:solidFill>
              </a:rPr>
              <a:t>MILIARY TB</a:t>
            </a:r>
          </a:p>
          <a:p>
            <a:endParaRPr lang="en-US" sz="2400" dirty="0" smtClean="0"/>
          </a:p>
          <a:p>
            <a:pPr marL="342900" indent="-342900">
              <a:buFont typeface="Arial" panose="020B0604020202020204" pitchFamily="34" charset="0"/>
              <a:buChar char="•"/>
            </a:pPr>
            <a:r>
              <a:rPr lang="en-US" sz="2400" dirty="0" smtClean="0"/>
              <a:t>Complication </a:t>
            </a:r>
            <a:r>
              <a:rPr lang="en-US" sz="2400" dirty="0"/>
              <a:t>in the course of primary or post-primary TB</a:t>
            </a:r>
          </a:p>
          <a:p>
            <a:pPr marL="342900" indent="-342900">
              <a:buFont typeface="Arial" panose="020B0604020202020204" pitchFamily="34" charset="0"/>
              <a:buChar char="•"/>
            </a:pPr>
            <a:r>
              <a:rPr lang="en-US" sz="2400" dirty="0"/>
              <a:t>Penetration of TB bacilli into the blood and </a:t>
            </a:r>
            <a:r>
              <a:rPr lang="en-US" sz="2400" dirty="0" smtClean="0"/>
              <a:t>its dissemination </a:t>
            </a:r>
            <a:r>
              <a:rPr lang="en-US" sz="2400" dirty="0"/>
              <a:t>in the lungs and in all organs</a:t>
            </a:r>
          </a:p>
          <a:p>
            <a:pPr marL="342900" indent="-342900">
              <a:buFont typeface="Arial" panose="020B0604020202020204" pitchFamily="34" charset="0"/>
              <a:buChar char="•"/>
            </a:pPr>
            <a:r>
              <a:rPr lang="en-US" sz="2400" dirty="0"/>
              <a:t>In the lungs, apically more intense </a:t>
            </a:r>
            <a:r>
              <a:rPr lang="en-US" sz="2400" dirty="0" smtClean="0"/>
              <a:t>changes. Greyish-whitish </a:t>
            </a:r>
            <a:r>
              <a:rPr lang="en-US" sz="2400" dirty="0"/>
              <a:t>nodules in the </a:t>
            </a:r>
            <a:r>
              <a:rPr lang="en-US" sz="2400" dirty="0" err="1"/>
              <a:t>interstitium</a:t>
            </a:r>
            <a:r>
              <a:rPr lang="en-US" sz="2400" dirty="0"/>
              <a:t>, intra-alveolar, in the wall of smaller arteries</a:t>
            </a:r>
          </a:p>
          <a:p>
            <a:pPr marL="342900" indent="-342900">
              <a:buFont typeface="Arial" panose="020B0604020202020204" pitchFamily="34" charset="0"/>
              <a:buChar char="•"/>
            </a:pPr>
            <a:r>
              <a:rPr lang="en-US" sz="2400" dirty="0"/>
              <a:t>Lymphocytes, epithelioid cells, </a:t>
            </a:r>
            <a:r>
              <a:rPr lang="en-US" sz="2400" dirty="0" err="1"/>
              <a:t>caseous</a:t>
            </a:r>
            <a:r>
              <a:rPr lang="en-US" sz="2400" dirty="0"/>
              <a:t> necrosis of multinucleated </a:t>
            </a:r>
            <a:r>
              <a:rPr lang="en-US" sz="2400" dirty="0" err="1"/>
              <a:t>Langhans</a:t>
            </a:r>
            <a:r>
              <a:rPr lang="en-US" sz="2400" dirty="0"/>
              <a:t> cells (granuloma-tuberculum)</a:t>
            </a:r>
          </a:p>
          <a:p>
            <a:pPr marL="342900" indent="-342900">
              <a:buFont typeface="Arial" panose="020B0604020202020204" pitchFamily="34" charset="0"/>
              <a:buChar char="•"/>
            </a:pPr>
            <a:r>
              <a:rPr lang="en-US" sz="2400" dirty="0"/>
              <a:t>Lymphocytic, epithelioid, or fibrous </a:t>
            </a:r>
            <a:r>
              <a:rPr lang="en-US" sz="2400" dirty="0" smtClean="0"/>
              <a:t>type</a:t>
            </a:r>
          </a:p>
          <a:p>
            <a:pPr marL="342900" indent="-342900">
              <a:buFont typeface="Arial" panose="020B0604020202020204" pitchFamily="34" charset="0"/>
              <a:buChar char="•"/>
            </a:pPr>
            <a:r>
              <a:rPr lang="en-US" sz="2400" dirty="0" smtClean="0"/>
              <a:t> </a:t>
            </a:r>
            <a:r>
              <a:rPr lang="en-US" sz="2400" dirty="0"/>
              <a:t>The tubercle is an avascular structure</a:t>
            </a:r>
          </a:p>
          <a:p>
            <a:pPr marL="342900" indent="-342900">
              <a:buFont typeface="Arial" panose="020B0604020202020204" pitchFamily="34" charset="0"/>
              <a:buChar char="•"/>
            </a:pPr>
            <a:r>
              <a:rPr lang="en-US" sz="2400" dirty="0" err="1"/>
              <a:t>Miliary</a:t>
            </a:r>
            <a:r>
              <a:rPr lang="en-US" sz="2400" dirty="0"/>
              <a:t> generalized TB (</a:t>
            </a:r>
            <a:r>
              <a:rPr lang="en-US" sz="2400" dirty="0" err="1"/>
              <a:t>miliary</a:t>
            </a:r>
            <a:r>
              <a:rPr lang="en-US" sz="2400" dirty="0"/>
              <a:t> sepsis) </a:t>
            </a:r>
            <a:r>
              <a:rPr lang="en-US" sz="2400" dirty="0" err="1"/>
              <a:t>Hematogenous</a:t>
            </a:r>
            <a:r>
              <a:rPr lang="en-US" sz="2400" dirty="0"/>
              <a:t> spread to the brain, kidneys, adrenal glands, bones, genitals (organic tuberculosis)</a:t>
            </a:r>
          </a:p>
        </p:txBody>
      </p:sp>
      <p:sp>
        <p:nvSpPr>
          <p:cNvPr id="6" name="Rectangle 5"/>
          <p:cNvSpPr/>
          <p:nvPr/>
        </p:nvSpPr>
        <p:spPr>
          <a:xfrm>
            <a:off x="98475" y="443693"/>
            <a:ext cx="3854547" cy="5774227"/>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164037" y="443693"/>
            <a:ext cx="7863838" cy="5756267"/>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992473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29702" y="112541"/>
            <a:ext cx="728524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TUBERCULOSIS</a:t>
            </a:r>
            <a:endParaRPr lang="en-US" sz="5400" b="1" dirty="0">
              <a:ln w="22225">
                <a:solidFill>
                  <a:schemeClr val="accent2"/>
                </a:solidFill>
                <a:prstDash val="solid"/>
              </a:ln>
              <a:solidFill>
                <a:schemeClr val="accent2">
                  <a:lumMod val="40000"/>
                  <a:lumOff val="60000"/>
                </a:schemeClr>
              </a:solidFill>
            </a:endParaRPr>
          </a:p>
        </p:txBody>
      </p:sp>
      <p:sp>
        <p:nvSpPr>
          <p:cNvPr id="5" name="object 4"/>
          <p:cNvSpPr/>
          <p:nvPr/>
        </p:nvSpPr>
        <p:spPr>
          <a:xfrm>
            <a:off x="384493" y="1035871"/>
            <a:ext cx="3793612" cy="2312503"/>
          </a:xfrm>
          <a:prstGeom prst="rect">
            <a:avLst/>
          </a:prstGeom>
          <a:blipFill>
            <a:blip r:embed="rId2" cstate="print"/>
            <a:stretch>
              <a:fillRect/>
            </a:stretch>
          </a:blipFill>
        </p:spPr>
        <p:txBody>
          <a:bodyPr wrap="square" lIns="0" tIns="0" rIns="0" bIns="0" rtlCol="0"/>
          <a:lstStyle/>
          <a:p>
            <a:endParaRPr/>
          </a:p>
        </p:txBody>
      </p:sp>
      <p:grpSp>
        <p:nvGrpSpPr>
          <p:cNvPr id="6" name="object 4"/>
          <p:cNvGrpSpPr/>
          <p:nvPr/>
        </p:nvGrpSpPr>
        <p:grpSpPr>
          <a:xfrm>
            <a:off x="4515731" y="1031531"/>
            <a:ext cx="7352714" cy="2316843"/>
            <a:chOff x="395287" y="1341434"/>
            <a:chExt cx="8528685" cy="5266055"/>
          </a:xfrm>
        </p:grpSpPr>
        <p:sp>
          <p:nvSpPr>
            <p:cNvPr id="7" name="object 5"/>
            <p:cNvSpPr/>
            <p:nvPr/>
          </p:nvSpPr>
          <p:spPr>
            <a:xfrm>
              <a:off x="395287" y="1341450"/>
              <a:ext cx="4088473" cy="5265700"/>
            </a:xfrm>
            <a:prstGeom prst="rect">
              <a:avLst/>
            </a:prstGeom>
            <a:blipFill>
              <a:blip r:embed="rId3" cstate="print"/>
              <a:stretch>
                <a:fillRect/>
              </a:stretch>
            </a:blipFill>
          </p:spPr>
          <p:txBody>
            <a:bodyPr wrap="square" lIns="0" tIns="0" rIns="0" bIns="0" rtlCol="0"/>
            <a:lstStyle/>
            <a:p>
              <a:endParaRPr/>
            </a:p>
          </p:txBody>
        </p:sp>
        <p:sp>
          <p:nvSpPr>
            <p:cNvPr id="8" name="object 6"/>
            <p:cNvSpPr/>
            <p:nvPr/>
          </p:nvSpPr>
          <p:spPr>
            <a:xfrm>
              <a:off x="4716526" y="1341434"/>
              <a:ext cx="4207020" cy="5256190"/>
            </a:xfrm>
            <a:prstGeom prst="rect">
              <a:avLst/>
            </a:prstGeom>
            <a:blipFill>
              <a:blip r:embed="rId4" cstate="print"/>
              <a:stretch>
                <a:fillRect/>
              </a:stretch>
            </a:blipFill>
          </p:spPr>
          <p:txBody>
            <a:bodyPr wrap="square" lIns="0" tIns="0" rIns="0" bIns="0" rtlCol="0"/>
            <a:lstStyle/>
            <a:p>
              <a:endParaRPr/>
            </a:p>
          </p:txBody>
        </p:sp>
      </p:grpSp>
      <p:grpSp>
        <p:nvGrpSpPr>
          <p:cNvPr id="9" name="object 4"/>
          <p:cNvGrpSpPr/>
          <p:nvPr/>
        </p:nvGrpSpPr>
        <p:grpSpPr>
          <a:xfrm>
            <a:off x="6123453" y="3764796"/>
            <a:ext cx="6048227" cy="2326409"/>
            <a:chOff x="179387" y="1341434"/>
            <a:chExt cx="8684260" cy="5256530"/>
          </a:xfrm>
        </p:grpSpPr>
        <p:sp>
          <p:nvSpPr>
            <p:cNvPr id="10" name="object 5"/>
            <p:cNvSpPr/>
            <p:nvPr/>
          </p:nvSpPr>
          <p:spPr>
            <a:xfrm>
              <a:off x="179387" y="1341434"/>
              <a:ext cx="4221487" cy="5256190"/>
            </a:xfrm>
            <a:prstGeom prst="rect">
              <a:avLst/>
            </a:prstGeom>
            <a:blipFill>
              <a:blip r:embed="rId5" cstate="print"/>
              <a:stretch>
                <a:fillRect/>
              </a:stretch>
            </a:blipFill>
          </p:spPr>
          <p:txBody>
            <a:bodyPr wrap="square" lIns="0" tIns="0" rIns="0" bIns="0" rtlCol="0"/>
            <a:lstStyle/>
            <a:p>
              <a:endParaRPr/>
            </a:p>
          </p:txBody>
        </p:sp>
        <p:sp>
          <p:nvSpPr>
            <p:cNvPr id="11" name="object 6"/>
            <p:cNvSpPr/>
            <p:nvPr/>
          </p:nvSpPr>
          <p:spPr>
            <a:xfrm>
              <a:off x="4643373" y="1412940"/>
              <a:ext cx="4219662" cy="5184685"/>
            </a:xfrm>
            <a:prstGeom prst="rect">
              <a:avLst/>
            </a:prstGeom>
            <a:blipFill>
              <a:blip r:embed="rId6" cstate="print"/>
              <a:stretch>
                <a:fillRect/>
              </a:stretch>
            </a:blipFill>
          </p:spPr>
          <p:txBody>
            <a:bodyPr wrap="square" lIns="0" tIns="0" rIns="0" bIns="0" rtlCol="0"/>
            <a:lstStyle/>
            <a:p>
              <a:endParaRPr/>
            </a:p>
          </p:txBody>
        </p:sp>
      </p:grpSp>
      <p:grpSp>
        <p:nvGrpSpPr>
          <p:cNvPr id="12" name="object 4"/>
          <p:cNvGrpSpPr/>
          <p:nvPr/>
        </p:nvGrpSpPr>
        <p:grpSpPr>
          <a:xfrm>
            <a:off x="103301" y="3796764"/>
            <a:ext cx="5851262" cy="2294612"/>
            <a:chOff x="250677" y="1484375"/>
            <a:chExt cx="8642985" cy="5113655"/>
          </a:xfrm>
        </p:grpSpPr>
        <p:sp>
          <p:nvSpPr>
            <p:cNvPr id="13" name="object 5"/>
            <p:cNvSpPr/>
            <p:nvPr/>
          </p:nvSpPr>
          <p:spPr>
            <a:xfrm>
              <a:off x="250677" y="1512959"/>
              <a:ext cx="4176796" cy="5084690"/>
            </a:xfrm>
            <a:prstGeom prst="rect">
              <a:avLst/>
            </a:prstGeom>
            <a:blipFill>
              <a:blip r:embed="rId7" cstate="print"/>
              <a:stretch>
                <a:fillRect/>
              </a:stretch>
            </a:blipFill>
          </p:spPr>
          <p:txBody>
            <a:bodyPr wrap="square" lIns="0" tIns="0" rIns="0" bIns="0" rtlCol="0"/>
            <a:lstStyle/>
            <a:p>
              <a:endParaRPr/>
            </a:p>
          </p:txBody>
        </p:sp>
        <p:sp>
          <p:nvSpPr>
            <p:cNvPr id="14" name="object 6"/>
            <p:cNvSpPr/>
            <p:nvPr/>
          </p:nvSpPr>
          <p:spPr>
            <a:xfrm>
              <a:off x="4787900" y="1484375"/>
              <a:ext cx="4105275" cy="5040249"/>
            </a:xfrm>
            <a:prstGeom prst="rect">
              <a:avLst/>
            </a:prstGeom>
            <a:blipFill>
              <a:blip r:embed="rId8"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195192404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1" y="221599"/>
            <a:ext cx="10515600"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COMPLICATIONS OF TUBERCULOSIS</a:t>
            </a:r>
            <a:endParaRPr lang="en-US" sz="5400" b="1" dirty="0">
              <a:ln w="22225">
                <a:solidFill>
                  <a:schemeClr val="accent2"/>
                </a:solidFill>
                <a:prstDash val="solid"/>
              </a:ln>
              <a:solidFill>
                <a:schemeClr val="accent2">
                  <a:lumMod val="40000"/>
                  <a:lumOff val="60000"/>
                </a:schemeClr>
              </a:solidFill>
            </a:endParaRPr>
          </a:p>
        </p:txBody>
      </p:sp>
      <p:sp>
        <p:nvSpPr>
          <p:cNvPr id="6" name="Content Placeholder 5"/>
          <p:cNvSpPr>
            <a:spLocks noGrp="1"/>
          </p:cNvSpPr>
          <p:nvPr>
            <p:ph idx="1"/>
          </p:nvPr>
        </p:nvSpPr>
        <p:spPr>
          <a:xfrm>
            <a:off x="5781823" y="1338769"/>
            <a:ext cx="5795888" cy="3036283"/>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TB of the larynx, trachea, tonsils, tongue</a:t>
            </a:r>
          </a:p>
          <a:p>
            <a:r>
              <a:rPr lang="en-US" dirty="0"/>
              <a:t>TB of intestine (ileum)</a:t>
            </a:r>
          </a:p>
          <a:p>
            <a:pPr marL="0" indent="0">
              <a:buNone/>
            </a:pPr>
            <a:r>
              <a:rPr lang="en-US" dirty="0"/>
              <a:t>Chronic pulmonary heart</a:t>
            </a:r>
          </a:p>
          <a:p>
            <a:r>
              <a:rPr lang="en-US" dirty="0"/>
              <a:t>General amyloidosis (especially bone TB)</a:t>
            </a:r>
          </a:p>
        </p:txBody>
      </p:sp>
      <p:sp>
        <p:nvSpPr>
          <p:cNvPr id="7" name="Rectangle 6"/>
          <p:cNvSpPr/>
          <p:nvPr/>
        </p:nvSpPr>
        <p:spPr>
          <a:xfrm>
            <a:off x="468601" y="1338769"/>
            <a:ext cx="4539497" cy="3036283"/>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0806" y="2263577"/>
            <a:ext cx="4407291" cy="1938992"/>
          </a:xfrm>
          <a:prstGeom prst="rect">
            <a:avLst/>
          </a:prstGeom>
        </p:spPr>
        <p:txBody>
          <a:bodyPr wrap="square">
            <a:spAutoFit/>
          </a:bodyPr>
          <a:lstStyle/>
          <a:p>
            <a:pPr marL="342900" indent="-342900">
              <a:buFont typeface="Arial" panose="020B0604020202020204" pitchFamily="34" charset="0"/>
              <a:buChar char="•"/>
            </a:pPr>
            <a:r>
              <a:rPr lang="en-US" sz="2400" dirty="0"/>
              <a:t>Pleurisy (blackheads)-</a:t>
            </a:r>
          </a:p>
          <a:p>
            <a:pPr marL="342900" indent="-342900">
              <a:buFont typeface="Arial" panose="020B0604020202020204" pitchFamily="34" charset="0"/>
              <a:buChar char="•"/>
            </a:pPr>
            <a:r>
              <a:rPr lang="en-US" sz="2400" dirty="0" err="1" smtClean="0"/>
              <a:t>Extrapulmonary</a:t>
            </a:r>
            <a:r>
              <a:rPr lang="en-US" sz="2400" dirty="0" smtClean="0"/>
              <a:t> restrictive </a:t>
            </a:r>
            <a:r>
              <a:rPr lang="en-US" sz="2400" dirty="0" err="1" smtClean="0"/>
              <a:t>Sy</a:t>
            </a:r>
            <a:endParaRPr lang="en-US" sz="2400" dirty="0" smtClean="0"/>
          </a:p>
          <a:p>
            <a:pPr marL="342900" indent="-342900">
              <a:buFont typeface="Arial" panose="020B0604020202020204" pitchFamily="34" charset="0"/>
              <a:buChar char="•"/>
            </a:pPr>
            <a:r>
              <a:rPr lang="en-US" sz="2400" dirty="0" smtClean="0"/>
              <a:t>Pneumothorax</a:t>
            </a:r>
            <a:endParaRPr lang="en-US" sz="2400" dirty="0"/>
          </a:p>
          <a:p>
            <a:pPr marL="342900" indent="-342900">
              <a:buFont typeface="Arial" panose="020B0604020202020204" pitchFamily="34" charset="0"/>
              <a:buChar char="•"/>
            </a:pPr>
            <a:r>
              <a:rPr lang="en-US" sz="2400" dirty="0" err="1"/>
              <a:t>Pyopneumothorax</a:t>
            </a:r>
            <a:endParaRPr lang="en-US" sz="2400" dirty="0"/>
          </a:p>
          <a:p>
            <a:pPr marL="342900" indent="-342900">
              <a:buFont typeface="Arial" panose="020B0604020202020204" pitchFamily="34" charset="0"/>
              <a:buChar char="•"/>
            </a:pPr>
            <a:r>
              <a:rPr lang="en-US" sz="2400" dirty="0" err="1"/>
              <a:t>Hematothorax</a:t>
            </a:r>
            <a:endParaRPr lang="en-US" sz="2400" dirty="0"/>
          </a:p>
        </p:txBody>
      </p:sp>
      <p:sp>
        <p:nvSpPr>
          <p:cNvPr id="9" name="Rectangle 8"/>
          <p:cNvSpPr/>
          <p:nvPr/>
        </p:nvSpPr>
        <p:spPr>
          <a:xfrm>
            <a:off x="712763" y="1363960"/>
            <a:ext cx="1935530" cy="461665"/>
          </a:xfrm>
          <a:prstGeom prst="rect">
            <a:avLst/>
          </a:prstGeom>
        </p:spPr>
        <p:txBody>
          <a:bodyPr wrap="none">
            <a:spAutoFit/>
          </a:bodyPr>
          <a:lstStyle/>
          <a:p>
            <a:r>
              <a:rPr lang="en-US" sz="2400" b="1" dirty="0" smtClean="0">
                <a:solidFill>
                  <a:srgbClr val="C00000"/>
                </a:solidFill>
              </a:rPr>
              <a:t>PULMONARY:</a:t>
            </a:r>
            <a:endParaRPr lang="en-US" sz="2400" b="1" dirty="0">
              <a:solidFill>
                <a:srgbClr val="C00000"/>
              </a:solidFill>
            </a:endParaRPr>
          </a:p>
        </p:txBody>
      </p:sp>
      <p:sp>
        <p:nvSpPr>
          <p:cNvPr id="10" name="Rectangle 9"/>
          <p:cNvSpPr/>
          <p:nvPr/>
        </p:nvSpPr>
        <p:spPr>
          <a:xfrm>
            <a:off x="6376512" y="1311107"/>
            <a:ext cx="2767489" cy="461665"/>
          </a:xfrm>
          <a:prstGeom prst="rect">
            <a:avLst/>
          </a:prstGeom>
        </p:spPr>
        <p:txBody>
          <a:bodyPr wrap="none">
            <a:spAutoFit/>
          </a:bodyPr>
          <a:lstStyle/>
          <a:p>
            <a:r>
              <a:rPr lang="en-US" sz="2400" b="1" dirty="0" smtClean="0">
                <a:solidFill>
                  <a:srgbClr val="C00000"/>
                </a:solidFill>
              </a:rPr>
              <a:t>EXTRAPULMONARY:</a:t>
            </a:r>
            <a:endParaRPr lang="en-US" sz="2400" b="1" dirty="0">
              <a:solidFill>
                <a:srgbClr val="C00000"/>
              </a:solidFill>
            </a:endParaRPr>
          </a:p>
        </p:txBody>
      </p:sp>
      <p:sp>
        <p:nvSpPr>
          <p:cNvPr id="11" name="Rectangle 10"/>
          <p:cNvSpPr/>
          <p:nvPr/>
        </p:nvSpPr>
        <p:spPr>
          <a:xfrm>
            <a:off x="5781823" y="2278461"/>
            <a:ext cx="5571978" cy="1569660"/>
          </a:xfrm>
          <a:prstGeom prst="rect">
            <a:avLst/>
          </a:prstGeom>
        </p:spPr>
        <p:txBody>
          <a:bodyPr wrap="square">
            <a:spAutoFit/>
          </a:bodyPr>
          <a:lstStyle/>
          <a:p>
            <a:pPr marL="342900" indent="-342900">
              <a:buFont typeface="Arial" panose="020B0604020202020204" pitchFamily="34" charset="0"/>
              <a:buChar char="•"/>
            </a:pPr>
            <a:r>
              <a:rPr lang="en-US" sz="2400" dirty="0"/>
              <a:t>TB of the larynx, trachea, tonsils, tongue</a:t>
            </a:r>
          </a:p>
          <a:p>
            <a:pPr marL="342900" indent="-342900">
              <a:buFont typeface="Arial" panose="020B0604020202020204" pitchFamily="34" charset="0"/>
              <a:buChar char="•"/>
            </a:pPr>
            <a:r>
              <a:rPr lang="en-US" sz="2400" dirty="0"/>
              <a:t>TB of intestine (ileum)</a:t>
            </a:r>
          </a:p>
          <a:p>
            <a:pPr marL="342900" indent="-342900">
              <a:buFont typeface="Arial" panose="020B0604020202020204" pitchFamily="34" charset="0"/>
              <a:buChar char="•"/>
            </a:pPr>
            <a:r>
              <a:rPr lang="en-US" sz="2400" dirty="0"/>
              <a:t>Chronic pulmonary heart</a:t>
            </a:r>
          </a:p>
          <a:p>
            <a:pPr marL="342900" indent="-342900">
              <a:buFont typeface="Arial" panose="020B0604020202020204" pitchFamily="34" charset="0"/>
              <a:buChar char="•"/>
            </a:pPr>
            <a:r>
              <a:rPr lang="en-US" sz="2400" dirty="0"/>
              <a:t>General amyloidosis (especially bone TB)</a:t>
            </a:r>
          </a:p>
        </p:txBody>
      </p:sp>
      <p:sp>
        <p:nvSpPr>
          <p:cNvPr id="12" name="Rectangle 11"/>
          <p:cNvSpPr/>
          <p:nvPr/>
        </p:nvSpPr>
        <p:spPr>
          <a:xfrm>
            <a:off x="468602" y="5142261"/>
            <a:ext cx="11109110" cy="830997"/>
          </a:xfrm>
          <a:prstGeom prst="rect">
            <a:avLst/>
          </a:prstGeom>
        </p:spPr>
        <p:txBody>
          <a:bodyPr wrap="square">
            <a:spAutoFit/>
          </a:bodyPr>
          <a:lstStyle/>
          <a:p>
            <a:r>
              <a:rPr lang="en-US" sz="2400" b="1" dirty="0" smtClean="0">
                <a:solidFill>
                  <a:srgbClr val="C00000"/>
                </a:solidFill>
              </a:rPr>
              <a:t>ALONG WITH SPECIFIC CHANGES, THERE ARE ALSO NON-SPECIFIC ONES: atelectasis</a:t>
            </a:r>
            <a:r>
              <a:rPr lang="en-US" sz="2400" b="1" dirty="0">
                <a:solidFill>
                  <a:srgbClr val="C00000"/>
                </a:solidFill>
              </a:rPr>
              <a:t>, emphysema, bronchiectasis, secondary </a:t>
            </a:r>
            <a:r>
              <a:rPr lang="en-US" sz="2400" b="1" dirty="0" smtClean="0">
                <a:solidFill>
                  <a:srgbClr val="C00000"/>
                </a:solidFill>
              </a:rPr>
              <a:t>infections. 50</a:t>
            </a:r>
            <a:r>
              <a:rPr lang="en-US" sz="2400" b="1" dirty="0">
                <a:solidFill>
                  <a:srgbClr val="C00000"/>
                </a:solidFill>
              </a:rPr>
              <a:t>% of AIDS patients get </a:t>
            </a:r>
            <a:r>
              <a:rPr lang="en-US" sz="2400" b="1" dirty="0" err="1">
                <a:solidFill>
                  <a:srgbClr val="C00000"/>
                </a:solidFill>
              </a:rPr>
              <a:t>miliary</a:t>
            </a:r>
            <a:r>
              <a:rPr lang="en-US" sz="2400" b="1" dirty="0">
                <a:solidFill>
                  <a:srgbClr val="C00000"/>
                </a:solidFill>
              </a:rPr>
              <a:t> TB</a:t>
            </a:r>
          </a:p>
        </p:txBody>
      </p:sp>
    </p:spTree>
    <p:extLst>
      <p:ext uri="{BB962C8B-B14F-4D97-AF65-F5344CB8AC3E}">
        <p14:creationId xmlns:p14="http://schemas.microsoft.com/office/powerpoint/2010/main" val="417091090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6716151" cy="4351338"/>
          </a:xfrm>
        </p:spPr>
        <p:txBody>
          <a:bodyPr>
            <a:noAutofit/>
          </a:bodyPr>
          <a:lstStyle/>
          <a:p>
            <a:pPr marL="0" indent="0">
              <a:buNone/>
            </a:pPr>
            <a:r>
              <a:rPr lang="en-US" sz="2400" b="1" dirty="0" smtClean="0">
                <a:solidFill>
                  <a:srgbClr val="C00000"/>
                </a:solidFill>
              </a:rPr>
              <a:t>CAUSE: TREPONEMA PALLIDUM (SPINNING FIBER)</a:t>
            </a:r>
          </a:p>
          <a:p>
            <a:r>
              <a:rPr lang="en-US" sz="2400" dirty="0" smtClean="0"/>
              <a:t>The </a:t>
            </a:r>
            <a:r>
              <a:rPr lang="en-US" sz="2400" dirty="0"/>
              <a:t>entry site is the genital system, and rarely the skin and oral cavity</a:t>
            </a:r>
          </a:p>
          <a:p>
            <a:r>
              <a:rPr lang="en-US" sz="2400" dirty="0"/>
              <a:t>A short time after </a:t>
            </a:r>
            <a:r>
              <a:rPr lang="en-US" sz="2400" dirty="0" err="1" smtClean="0"/>
              <a:t>infectioninfectious</a:t>
            </a:r>
            <a:r>
              <a:rPr lang="en-US" sz="2400" dirty="0" smtClean="0"/>
              <a:t> </a:t>
            </a:r>
            <a:r>
              <a:rPr lang="en-US" sz="2400" dirty="0"/>
              <a:t>immunity develops</a:t>
            </a:r>
          </a:p>
          <a:p>
            <a:endParaRPr lang="en-US" sz="2400" dirty="0"/>
          </a:p>
          <a:p>
            <a:r>
              <a:rPr lang="en-US" sz="2400" dirty="0"/>
              <a:t>Two types of antibodies:</a:t>
            </a:r>
          </a:p>
          <a:p>
            <a:r>
              <a:rPr lang="en-US" sz="2400" b="1" dirty="0">
                <a:solidFill>
                  <a:srgbClr val="C00000"/>
                </a:solidFill>
              </a:rPr>
              <a:t>Wasserman's</a:t>
            </a:r>
            <a:r>
              <a:rPr lang="en-US" sz="2400" dirty="0"/>
              <a:t> complement fixation </a:t>
            </a:r>
            <a:r>
              <a:rPr lang="en-US" sz="2400" dirty="0" smtClean="0"/>
              <a:t>reaction</a:t>
            </a:r>
            <a:endParaRPr lang="en-US" sz="2400" dirty="0"/>
          </a:p>
          <a:p>
            <a:r>
              <a:rPr lang="en-US" sz="2400" b="1" dirty="0">
                <a:solidFill>
                  <a:srgbClr val="C00000"/>
                </a:solidFill>
              </a:rPr>
              <a:t>Nelson's test</a:t>
            </a:r>
            <a:r>
              <a:rPr lang="en-US" sz="2400" dirty="0"/>
              <a:t>: </a:t>
            </a:r>
            <a:r>
              <a:rPr lang="en-US" sz="2400" dirty="0" err="1"/>
              <a:t>Treponema</a:t>
            </a:r>
            <a:r>
              <a:rPr lang="en-US" sz="2400" dirty="0"/>
              <a:t> immobilizing antibody</a:t>
            </a:r>
            <a:endParaRPr lang="en-US" sz="2400" dirty="0"/>
          </a:p>
        </p:txBody>
      </p:sp>
      <p:sp>
        <p:nvSpPr>
          <p:cNvPr id="4" name="Rectangle 3"/>
          <p:cNvSpPr/>
          <p:nvPr/>
        </p:nvSpPr>
        <p:spPr>
          <a:xfrm>
            <a:off x="3924395" y="221599"/>
            <a:ext cx="448382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SYPHILIS - </a:t>
            </a:r>
            <a:r>
              <a:rPr lang="en-US" sz="5400" b="1" dirty="0" err="1" smtClean="0">
                <a:ln w="22225">
                  <a:solidFill>
                    <a:schemeClr val="accent2"/>
                  </a:solidFill>
                  <a:prstDash val="solid"/>
                </a:ln>
                <a:solidFill>
                  <a:schemeClr val="accent2">
                    <a:lumMod val="40000"/>
                    <a:lumOff val="60000"/>
                  </a:schemeClr>
                </a:solidFill>
              </a:rPr>
              <a:t>Lues</a:t>
            </a:r>
            <a:endParaRPr lang="en-US" sz="5400" b="1" dirty="0">
              <a:ln w="22225">
                <a:solidFill>
                  <a:schemeClr val="accent2"/>
                </a:solidFill>
                <a:prstDash val="solid"/>
              </a:ln>
              <a:solidFill>
                <a:schemeClr val="accent2">
                  <a:lumMod val="40000"/>
                  <a:lumOff val="60000"/>
                </a:schemeClr>
              </a:solidFill>
            </a:endParaRPr>
          </a:p>
        </p:txBody>
      </p:sp>
      <p:sp>
        <p:nvSpPr>
          <p:cNvPr id="5" name="object 7"/>
          <p:cNvSpPr/>
          <p:nvPr/>
        </p:nvSpPr>
        <p:spPr>
          <a:xfrm>
            <a:off x="8305897" y="2080261"/>
            <a:ext cx="3886103" cy="3539441"/>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5425350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5" name="Rectangle 4"/>
          <p:cNvSpPr/>
          <p:nvPr/>
        </p:nvSpPr>
        <p:spPr>
          <a:xfrm>
            <a:off x="3924395" y="221599"/>
            <a:ext cx="4483827" cy="923330"/>
          </a:xfrm>
          <a:prstGeom prst="rect">
            <a:avLst/>
          </a:prstGeom>
          <a:noFill/>
        </p:spPr>
        <p:txBody>
          <a:bodyPr wrap="squar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SYPHILIS - </a:t>
            </a:r>
            <a:r>
              <a:rPr lang="en-US" sz="5400" b="1" dirty="0" err="1" smtClean="0">
                <a:ln w="22225">
                  <a:solidFill>
                    <a:schemeClr val="accent2"/>
                  </a:solidFill>
                  <a:prstDash val="solid"/>
                </a:ln>
                <a:solidFill>
                  <a:schemeClr val="accent2">
                    <a:lumMod val="40000"/>
                    <a:lumOff val="60000"/>
                  </a:schemeClr>
                </a:solidFill>
              </a:rPr>
              <a:t>Lues</a:t>
            </a:r>
            <a:endParaRPr lang="en-US" sz="5400" b="1" dirty="0">
              <a:ln w="22225">
                <a:solidFill>
                  <a:schemeClr val="accent2"/>
                </a:solidFill>
                <a:prstDash val="solid"/>
              </a:ln>
              <a:solidFill>
                <a:schemeClr val="accent2">
                  <a:lumMod val="40000"/>
                  <a:lumOff val="60000"/>
                </a:schemeClr>
              </a:solidFill>
            </a:endParaRPr>
          </a:p>
        </p:txBody>
      </p:sp>
      <p:sp>
        <p:nvSpPr>
          <p:cNvPr id="6" name="object 6"/>
          <p:cNvSpPr/>
          <p:nvPr/>
        </p:nvSpPr>
        <p:spPr>
          <a:xfrm>
            <a:off x="1097281" y="1548081"/>
            <a:ext cx="4264854" cy="1374775"/>
          </a:xfrm>
          <a:custGeom>
            <a:avLst/>
            <a:gdLst/>
            <a:ahLst/>
            <a:cxnLst/>
            <a:rect l="l" t="t" r="r" b="b"/>
            <a:pathLst>
              <a:path w="3789679" h="1374775">
                <a:moveTo>
                  <a:pt x="3560191" y="0"/>
                </a:moveTo>
                <a:lnTo>
                  <a:pt x="229107" y="0"/>
                </a:lnTo>
                <a:lnTo>
                  <a:pt x="182946" y="4656"/>
                </a:lnTo>
                <a:lnTo>
                  <a:pt x="139946" y="18010"/>
                </a:lnTo>
                <a:lnTo>
                  <a:pt x="101029" y="39138"/>
                </a:lnTo>
                <a:lnTo>
                  <a:pt x="67119" y="67119"/>
                </a:lnTo>
                <a:lnTo>
                  <a:pt x="39138" y="101029"/>
                </a:lnTo>
                <a:lnTo>
                  <a:pt x="18010" y="139946"/>
                </a:lnTo>
                <a:lnTo>
                  <a:pt x="4656" y="182946"/>
                </a:lnTo>
                <a:lnTo>
                  <a:pt x="0" y="229108"/>
                </a:lnTo>
                <a:lnTo>
                  <a:pt x="0" y="1145666"/>
                </a:lnTo>
                <a:lnTo>
                  <a:pt x="4656" y="1191828"/>
                </a:lnTo>
                <a:lnTo>
                  <a:pt x="18010" y="1234828"/>
                </a:lnTo>
                <a:lnTo>
                  <a:pt x="39138" y="1273745"/>
                </a:lnTo>
                <a:lnTo>
                  <a:pt x="67119" y="1307655"/>
                </a:lnTo>
                <a:lnTo>
                  <a:pt x="101029" y="1335636"/>
                </a:lnTo>
                <a:lnTo>
                  <a:pt x="139946" y="1356764"/>
                </a:lnTo>
                <a:lnTo>
                  <a:pt x="182946" y="1370118"/>
                </a:lnTo>
                <a:lnTo>
                  <a:pt x="229107" y="1374775"/>
                </a:lnTo>
                <a:lnTo>
                  <a:pt x="3560191" y="1374775"/>
                </a:lnTo>
                <a:lnTo>
                  <a:pt x="3606394" y="1370118"/>
                </a:lnTo>
                <a:lnTo>
                  <a:pt x="3649426" y="1356764"/>
                </a:lnTo>
                <a:lnTo>
                  <a:pt x="3688365" y="1335636"/>
                </a:lnTo>
                <a:lnTo>
                  <a:pt x="3722290" y="1307655"/>
                </a:lnTo>
                <a:lnTo>
                  <a:pt x="3750280" y="1273745"/>
                </a:lnTo>
                <a:lnTo>
                  <a:pt x="3771413" y="1234828"/>
                </a:lnTo>
                <a:lnTo>
                  <a:pt x="3784769" y="1191828"/>
                </a:lnTo>
                <a:lnTo>
                  <a:pt x="3789426" y="1145666"/>
                </a:lnTo>
                <a:lnTo>
                  <a:pt x="3789299" y="229108"/>
                </a:lnTo>
                <a:lnTo>
                  <a:pt x="3784684" y="182946"/>
                </a:lnTo>
                <a:lnTo>
                  <a:pt x="3771360" y="139946"/>
                </a:lnTo>
                <a:lnTo>
                  <a:pt x="3750249" y="101029"/>
                </a:lnTo>
                <a:lnTo>
                  <a:pt x="3722274" y="67119"/>
                </a:lnTo>
                <a:lnTo>
                  <a:pt x="3688358" y="39138"/>
                </a:lnTo>
                <a:lnTo>
                  <a:pt x="3649424" y="18010"/>
                </a:lnTo>
                <a:lnTo>
                  <a:pt x="3606394" y="4656"/>
                </a:lnTo>
                <a:lnTo>
                  <a:pt x="3560191" y="0"/>
                </a:lnTo>
                <a:close/>
              </a:path>
            </a:pathLst>
          </a:custGeom>
          <a:solidFill>
            <a:schemeClr val="bg1"/>
          </a:solidFill>
          <a:ln w="63500">
            <a:solidFill>
              <a:srgbClr val="C00000"/>
            </a:solidFill>
          </a:ln>
        </p:spPr>
        <p:txBody>
          <a:bodyPr wrap="square" lIns="0" tIns="0" rIns="0" bIns="0" rtlCol="0"/>
          <a:lstStyle/>
          <a:p>
            <a:pPr algn="ctr"/>
            <a:endParaRPr lang="en-US" sz="2800" b="1" dirty="0" smtClean="0"/>
          </a:p>
          <a:p>
            <a:pPr algn="ctr"/>
            <a:r>
              <a:rPr lang="en-US" sz="2800" b="1" dirty="0" smtClean="0"/>
              <a:t>CONGENITAL</a:t>
            </a:r>
            <a:endParaRPr lang="en-US" sz="2800" b="1" dirty="0"/>
          </a:p>
        </p:txBody>
      </p:sp>
      <p:sp>
        <p:nvSpPr>
          <p:cNvPr id="9" name="object 6"/>
          <p:cNvSpPr/>
          <p:nvPr/>
        </p:nvSpPr>
        <p:spPr>
          <a:xfrm>
            <a:off x="6923648" y="1555115"/>
            <a:ext cx="3789679" cy="1374775"/>
          </a:xfrm>
          <a:custGeom>
            <a:avLst/>
            <a:gdLst/>
            <a:ahLst/>
            <a:cxnLst/>
            <a:rect l="l" t="t" r="r" b="b"/>
            <a:pathLst>
              <a:path w="3789679" h="1374775">
                <a:moveTo>
                  <a:pt x="3560191" y="0"/>
                </a:moveTo>
                <a:lnTo>
                  <a:pt x="229107" y="0"/>
                </a:lnTo>
                <a:lnTo>
                  <a:pt x="182946" y="4656"/>
                </a:lnTo>
                <a:lnTo>
                  <a:pt x="139946" y="18010"/>
                </a:lnTo>
                <a:lnTo>
                  <a:pt x="101029" y="39138"/>
                </a:lnTo>
                <a:lnTo>
                  <a:pt x="67119" y="67119"/>
                </a:lnTo>
                <a:lnTo>
                  <a:pt x="39138" y="101029"/>
                </a:lnTo>
                <a:lnTo>
                  <a:pt x="18010" y="139946"/>
                </a:lnTo>
                <a:lnTo>
                  <a:pt x="4656" y="182946"/>
                </a:lnTo>
                <a:lnTo>
                  <a:pt x="0" y="229108"/>
                </a:lnTo>
                <a:lnTo>
                  <a:pt x="0" y="1145666"/>
                </a:lnTo>
                <a:lnTo>
                  <a:pt x="4656" y="1191828"/>
                </a:lnTo>
                <a:lnTo>
                  <a:pt x="18010" y="1234828"/>
                </a:lnTo>
                <a:lnTo>
                  <a:pt x="39138" y="1273745"/>
                </a:lnTo>
                <a:lnTo>
                  <a:pt x="67119" y="1307655"/>
                </a:lnTo>
                <a:lnTo>
                  <a:pt x="101029" y="1335636"/>
                </a:lnTo>
                <a:lnTo>
                  <a:pt x="139946" y="1356764"/>
                </a:lnTo>
                <a:lnTo>
                  <a:pt x="182946" y="1370118"/>
                </a:lnTo>
                <a:lnTo>
                  <a:pt x="229107" y="1374775"/>
                </a:lnTo>
                <a:lnTo>
                  <a:pt x="3560191" y="1374775"/>
                </a:lnTo>
                <a:lnTo>
                  <a:pt x="3606394" y="1370118"/>
                </a:lnTo>
                <a:lnTo>
                  <a:pt x="3649426" y="1356764"/>
                </a:lnTo>
                <a:lnTo>
                  <a:pt x="3688365" y="1335636"/>
                </a:lnTo>
                <a:lnTo>
                  <a:pt x="3722290" y="1307655"/>
                </a:lnTo>
                <a:lnTo>
                  <a:pt x="3750280" y="1273745"/>
                </a:lnTo>
                <a:lnTo>
                  <a:pt x="3771413" y="1234828"/>
                </a:lnTo>
                <a:lnTo>
                  <a:pt x="3784769" y="1191828"/>
                </a:lnTo>
                <a:lnTo>
                  <a:pt x="3789426" y="1145666"/>
                </a:lnTo>
                <a:lnTo>
                  <a:pt x="3789299" y="229108"/>
                </a:lnTo>
                <a:lnTo>
                  <a:pt x="3784684" y="182946"/>
                </a:lnTo>
                <a:lnTo>
                  <a:pt x="3771360" y="139946"/>
                </a:lnTo>
                <a:lnTo>
                  <a:pt x="3750249" y="101029"/>
                </a:lnTo>
                <a:lnTo>
                  <a:pt x="3722274" y="67119"/>
                </a:lnTo>
                <a:lnTo>
                  <a:pt x="3688358" y="39138"/>
                </a:lnTo>
                <a:lnTo>
                  <a:pt x="3649424" y="18010"/>
                </a:lnTo>
                <a:lnTo>
                  <a:pt x="3606394" y="4656"/>
                </a:lnTo>
                <a:lnTo>
                  <a:pt x="3560191" y="0"/>
                </a:lnTo>
                <a:close/>
              </a:path>
            </a:pathLst>
          </a:custGeom>
          <a:solidFill>
            <a:schemeClr val="bg1"/>
          </a:solidFill>
          <a:ln w="63500">
            <a:solidFill>
              <a:srgbClr val="C00000"/>
            </a:solidFill>
          </a:ln>
        </p:spPr>
        <p:txBody>
          <a:bodyPr wrap="square" lIns="0" tIns="0" rIns="0" bIns="0" rtlCol="0"/>
          <a:lstStyle/>
          <a:p>
            <a:endParaRPr lang="en-US" dirty="0" smtClean="0"/>
          </a:p>
          <a:p>
            <a:r>
              <a:rPr lang="en-US" dirty="0" smtClean="0"/>
              <a:t>                 </a:t>
            </a:r>
          </a:p>
          <a:p>
            <a:pPr algn="ctr"/>
            <a:r>
              <a:rPr lang="en-US" sz="2800" b="1" dirty="0" smtClean="0"/>
              <a:t>ACQUIRED</a:t>
            </a:r>
            <a:endParaRPr dirty="0"/>
          </a:p>
        </p:txBody>
      </p:sp>
      <p:sp>
        <p:nvSpPr>
          <p:cNvPr id="10" name="object 6"/>
          <p:cNvSpPr/>
          <p:nvPr/>
        </p:nvSpPr>
        <p:spPr>
          <a:xfrm>
            <a:off x="7070578" y="3784209"/>
            <a:ext cx="3789679" cy="1744393"/>
          </a:xfrm>
          <a:custGeom>
            <a:avLst/>
            <a:gdLst/>
            <a:ahLst/>
            <a:cxnLst/>
            <a:rect l="l" t="t" r="r" b="b"/>
            <a:pathLst>
              <a:path w="3789679" h="1374775">
                <a:moveTo>
                  <a:pt x="3560191" y="0"/>
                </a:moveTo>
                <a:lnTo>
                  <a:pt x="229107" y="0"/>
                </a:lnTo>
                <a:lnTo>
                  <a:pt x="182946" y="4656"/>
                </a:lnTo>
                <a:lnTo>
                  <a:pt x="139946" y="18010"/>
                </a:lnTo>
                <a:lnTo>
                  <a:pt x="101029" y="39138"/>
                </a:lnTo>
                <a:lnTo>
                  <a:pt x="67119" y="67119"/>
                </a:lnTo>
                <a:lnTo>
                  <a:pt x="39138" y="101029"/>
                </a:lnTo>
                <a:lnTo>
                  <a:pt x="18010" y="139946"/>
                </a:lnTo>
                <a:lnTo>
                  <a:pt x="4656" y="182946"/>
                </a:lnTo>
                <a:lnTo>
                  <a:pt x="0" y="229108"/>
                </a:lnTo>
                <a:lnTo>
                  <a:pt x="0" y="1145666"/>
                </a:lnTo>
                <a:lnTo>
                  <a:pt x="4656" y="1191828"/>
                </a:lnTo>
                <a:lnTo>
                  <a:pt x="18010" y="1234828"/>
                </a:lnTo>
                <a:lnTo>
                  <a:pt x="39138" y="1273745"/>
                </a:lnTo>
                <a:lnTo>
                  <a:pt x="67119" y="1307655"/>
                </a:lnTo>
                <a:lnTo>
                  <a:pt x="101029" y="1335636"/>
                </a:lnTo>
                <a:lnTo>
                  <a:pt x="139946" y="1356764"/>
                </a:lnTo>
                <a:lnTo>
                  <a:pt x="182946" y="1370118"/>
                </a:lnTo>
                <a:lnTo>
                  <a:pt x="229107" y="1374775"/>
                </a:lnTo>
                <a:lnTo>
                  <a:pt x="3560191" y="1374775"/>
                </a:lnTo>
                <a:lnTo>
                  <a:pt x="3606394" y="1370118"/>
                </a:lnTo>
                <a:lnTo>
                  <a:pt x="3649426" y="1356764"/>
                </a:lnTo>
                <a:lnTo>
                  <a:pt x="3688365" y="1335636"/>
                </a:lnTo>
                <a:lnTo>
                  <a:pt x="3722290" y="1307655"/>
                </a:lnTo>
                <a:lnTo>
                  <a:pt x="3750280" y="1273745"/>
                </a:lnTo>
                <a:lnTo>
                  <a:pt x="3771413" y="1234828"/>
                </a:lnTo>
                <a:lnTo>
                  <a:pt x="3784769" y="1191828"/>
                </a:lnTo>
                <a:lnTo>
                  <a:pt x="3789426" y="1145666"/>
                </a:lnTo>
                <a:lnTo>
                  <a:pt x="3789299" y="229108"/>
                </a:lnTo>
                <a:lnTo>
                  <a:pt x="3784684" y="182946"/>
                </a:lnTo>
                <a:lnTo>
                  <a:pt x="3771360" y="139946"/>
                </a:lnTo>
                <a:lnTo>
                  <a:pt x="3750249" y="101029"/>
                </a:lnTo>
                <a:lnTo>
                  <a:pt x="3722274" y="67119"/>
                </a:lnTo>
                <a:lnTo>
                  <a:pt x="3688358" y="39138"/>
                </a:lnTo>
                <a:lnTo>
                  <a:pt x="3649424" y="18010"/>
                </a:lnTo>
                <a:lnTo>
                  <a:pt x="3606394" y="4656"/>
                </a:lnTo>
                <a:lnTo>
                  <a:pt x="3560191" y="0"/>
                </a:lnTo>
                <a:close/>
              </a:path>
            </a:pathLst>
          </a:custGeom>
          <a:solidFill>
            <a:schemeClr val="bg1"/>
          </a:solidFill>
          <a:ln w="63500">
            <a:solidFill>
              <a:srgbClr val="C00000"/>
            </a:solidFill>
          </a:ln>
        </p:spPr>
        <p:txBody>
          <a:bodyPr wrap="square" lIns="0" tIns="0" rIns="0" bIns="0" rtlCol="0"/>
          <a:lstStyle/>
          <a:p>
            <a:pPr algn="ctr"/>
            <a:endParaRPr lang="en-US" sz="2400" b="1" dirty="0" smtClean="0"/>
          </a:p>
          <a:p>
            <a:pPr algn="ctr"/>
            <a:r>
              <a:rPr lang="en-US" sz="2400" b="1" dirty="0" smtClean="0"/>
              <a:t>PRIMARY STAGE</a:t>
            </a:r>
          </a:p>
          <a:p>
            <a:pPr algn="ctr"/>
            <a:r>
              <a:rPr lang="en-US" sz="2400" b="1" dirty="0" smtClean="0"/>
              <a:t>SECONDARY STAGE</a:t>
            </a:r>
          </a:p>
          <a:p>
            <a:pPr algn="ctr"/>
            <a:r>
              <a:rPr lang="en-US" sz="2400" b="1" dirty="0" smtClean="0"/>
              <a:t>TERTIARY STAGE</a:t>
            </a:r>
            <a:endParaRPr lang="en-US" sz="2400" b="1" dirty="0"/>
          </a:p>
        </p:txBody>
      </p:sp>
      <p:cxnSp>
        <p:nvCxnSpPr>
          <p:cNvPr id="13" name="Straight Arrow Connector 12"/>
          <p:cNvCxnSpPr/>
          <p:nvPr/>
        </p:nvCxnSpPr>
        <p:spPr>
          <a:xfrm>
            <a:off x="8862646" y="2929890"/>
            <a:ext cx="14068" cy="680696"/>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595793" y="1005191"/>
            <a:ext cx="655710" cy="34131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621216" y="1005191"/>
            <a:ext cx="595918" cy="34131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675190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0522"/>
            <a:ext cx="12192000" cy="2915187"/>
          </a:xfrm>
        </p:spPr>
        <p:txBody>
          <a:bodyPr>
            <a:noAutofit/>
          </a:bodyPr>
          <a:lstStyle/>
          <a:p>
            <a:r>
              <a:rPr lang="en-US" sz="2400" dirty="0"/>
              <a:t>Incubation - three weeks</a:t>
            </a:r>
          </a:p>
          <a:p>
            <a:r>
              <a:rPr lang="en-US" sz="2400" b="1" dirty="0">
                <a:solidFill>
                  <a:srgbClr val="C00000"/>
                </a:solidFill>
              </a:rPr>
              <a:t>Primary syphilis complex</a:t>
            </a:r>
            <a:r>
              <a:rPr lang="en-US" sz="2400" b="1" dirty="0" smtClean="0">
                <a:solidFill>
                  <a:srgbClr val="C00000"/>
                </a:solidFill>
              </a:rPr>
              <a:t>: </a:t>
            </a:r>
            <a:r>
              <a:rPr lang="en-US" sz="2400" dirty="0" smtClean="0"/>
              <a:t>- </a:t>
            </a:r>
            <a:r>
              <a:rPr lang="en-US" sz="2400" b="1" dirty="0" smtClean="0">
                <a:solidFill>
                  <a:srgbClr val="C00000"/>
                </a:solidFill>
              </a:rPr>
              <a:t>PRIMARY AFFECT </a:t>
            </a:r>
            <a:r>
              <a:rPr lang="en-US" sz="2400" dirty="0" smtClean="0"/>
              <a:t>(</a:t>
            </a:r>
            <a:r>
              <a:rPr lang="en-US" sz="2400" dirty="0"/>
              <a:t>hard chancre or </a:t>
            </a:r>
            <a:r>
              <a:rPr lang="en-US" sz="2400" dirty="0" err="1"/>
              <a:t>ulcus</a:t>
            </a:r>
            <a:r>
              <a:rPr lang="en-US" sz="2400" dirty="0"/>
              <a:t> durum - papule, vesicle, erosion, ulceration</a:t>
            </a:r>
            <a:r>
              <a:rPr lang="en-US" sz="2400" dirty="0" smtClean="0"/>
              <a:t>) - </a:t>
            </a:r>
            <a:r>
              <a:rPr lang="en-US" sz="2400" b="1" dirty="0" smtClean="0">
                <a:solidFill>
                  <a:srgbClr val="C00000"/>
                </a:solidFill>
              </a:rPr>
              <a:t>PAINLESS REGIONAL SWELLING</a:t>
            </a:r>
            <a:r>
              <a:rPr lang="en-US" sz="2400" dirty="0" smtClean="0"/>
              <a:t>, usually inguinal </a:t>
            </a:r>
            <a:r>
              <a:rPr lang="en-US" sz="2400" dirty="0"/>
              <a:t>lymph nodes (bubo </a:t>
            </a:r>
            <a:r>
              <a:rPr lang="en-US" sz="2400" dirty="0" err="1" smtClean="0"/>
              <a:t>indolens</a:t>
            </a:r>
            <a:r>
              <a:rPr lang="en-US" sz="2400" dirty="0"/>
              <a:t>)</a:t>
            </a:r>
          </a:p>
          <a:p>
            <a:r>
              <a:rPr lang="en-US" sz="2400" dirty="0"/>
              <a:t>At the end of the primary stage, a barely noticeable scar is formed</a:t>
            </a:r>
          </a:p>
          <a:p>
            <a:r>
              <a:rPr lang="en-US" sz="2400" dirty="0"/>
              <a:t>Serological reactions are negative</a:t>
            </a:r>
            <a:endParaRPr lang="en-US" sz="2400" dirty="0"/>
          </a:p>
        </p:txBody>
      </p:sp>
      <p:sp>
        <p:nvSpPr>
          <p:cNvPr id="4" name="Rectangle 3"/>
          <p:cNvSpPr/>
          <p:nvPr/>
        </p:nvSpPr>
        <p:spPr>
          <a:xfrm>
            <a:off x="3277280" y="193463"/>
            <a:ext cx="7315691" cy="646331"/>
          </a:xfrm>
          <a:prstGeom prst="rect">
            <a:avLst/>
          </a:prstGeom>
          <a:noFill/>
        </p:spPr>
        <p:txBody>
          <a:bodyPr wrap="square" lIns="91440" tIns="45720" rIns="91440" bIns="45720">
            <a:spAutoFit/>
          </a:bodyPr>
          <a:lstStyle/>
          <a:p>
            <a:r>
              <a:rPr lang="en-US" sz="3600" b="1" dirty="0" smtClean="0">
                <a:ln w="22225">
                  <a:solidFill>
                    <a:schemeClr val="accent2"/>
                  </a:solidFill>
                  <a:prstDash val="solid"/>
                </a:ln>
                <a:solidFill>
                  <a:schemeClr val="accent2">
                    <a:lumMod val="40000"/>
                    <a:lumOff val="60000"/>
                  </a:schemeClr>
                </a:solidFill>
              </a:rPr>
              <a:t>SYPHILIS – primary stage</a:t>
            </a:r>
            <a:endParaRPr lang="en-US" sz="3600" b="1" dirty="0">
              <a:ln w="22225">
                <a:solidFill>
                  <a:schemeClr val="accent2"/>
                </a:solidFill>
                <a:prstDash val="solid"/>
              </a:ln>
              <a:solidFill>
                <a:schemeClr val="accent2">
                  <a:lumMod val="40000"/>
                  <a:lumOff val="60000"/>
                </a:schemeClr>
              </a:solidFill>
            </a:endParaRPr>
          </a:p>
        </p:txBody>
      </p:sp>
      <p:grpSp>
        <p:nvGrpSpPr>
          <p:cNvPr id="5" name="object 3"/>
          <p:cNvGrpSpPr/>
          <p:nvPr/>
        </p:nvGrpSpPr>
        <p:grpSpPr>
          <a:xfrm>
            <a:off x="1774825" y="3812344"/>
            <a:ext cx="8642350" cy="2895731"/>
            <a:chOff x="250825" y="1981136"/>
            <a:chExt cx="8642350" cy="4544060"/>
          </a:xfrm>
        </p:grpSpPr>
        <p:sp>
          <p:nvSpPr>
            <p:cNvPr id="6" name="object 4"/>
            <p:cNvSpPr/>
            <p:nvPr/>
          </p:nvSpPr>
          <p:spPr>
            <a:xfrm>
              <a:off x="4787900" y="1981136"/>
              <a:ext cx="4105275" cy="4472051"/>
            </a:xfrm>
            <a:prstGeom prst="rect">
              <a:avLst/>
            </a:prstGeom>
            <a:blipFill>
              <a:blip r:embed="rId2" cstate="print"/>
              <a:stretch>
                <a:fillRect/>
              </a:stretch>
            </a:blipFill>
          </p:spPr>
          <p:txBody>
            <a:bodyPr wrap="square" lIns="0" tIns="0" rIns="0" bIns="0" rtlCol="0"/>
            <a:lstStyle/>
            <a:p>
              <a:endParaRPr/>
            </a:p>
          </p:txBody>
        </p:sp>
        <p:sp>
          <p:nvSpPr>
            <p:cNvPr id="7" name="object 5"/>
            <p:cNvSpPr/>
            <p:nvPr/>
          </p:nvSpPr>
          <p:spPr>
            <a:xfrm>
              <a:off x="250825" y="1981271"/>
              <a:ext cx="4215582" cy="4543332"/>
            </a:xfrm>
            <a:prstGeom prst="rect">
              <a:avLst/>
            </a:prstGeom>
            <a:blipFill>
              <a:blip r:embed="rId3"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21580157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371" y="1064877"/>
            <a:ext cx="8349178" cy="4351338"/>
          </a:xfrm>
        </p:spPr>
        <p:txBody>
          <a:bodyPr>
            <a:noAutofit/>
          </a:bodyPr>
          <a:lstStyle/>
          <a:p>
            <a:r>
              <a:rPr lang="en-US" sz="2400" dirty="0"/>
              <a:t>Six to ten weeks after the primary stage, there is a generalization and a symmetrical arrangement of lesions</a:t>
            </a:r>
          </a:p>
          <a:p>
            <a:pPr marL="0" indent="0">
              <a:buNone/>
            </a:pPr>
            <a:r>
              <a:rPr lang="en-US" sz="2400" b="1" dirty="0" smtClean="0">
                <a:solidFill>
                  <a:srgbClr val="C00000"/>
                </a:solidFill>
              </a:rPr>
              <a:t>THE GENERALIZATION IS FOLLOWED BY: </a:t>
            </a:r>
          </a:p>
          <a:p>
            <a:pPr marL="0" indent="0">
              <a:buNone/>
            </a:pPr>
            <a:r>
              <a:rPr lang="en-US" sz="2400" dirty="0" smtClean="0"/>
              <a:t>Rash </a:t>
            </a:r>
            <a:r>
              <a:rPr lang="en-US" sz="2400" dirty="0"/>
              <a:t>fever (macular, </a:t>
            </a:r>
            <a:r>
              <a:rPr lang="en-US" sz="2400" dirty="0" err="1"/>
              <a:t>papular</a:t>
            </a:r>
            <a:r>
              <a:rPr lang="en-US" sz="2400" dirty="0"/>
              <a:t> and pustular exanthema on the trunk, extremities, palms </a:t>
            </a:r>
            <a:r>
              <a:rPr lang="en-US" sz="2400" dirty="0" smtClean="0"/>
              <a:t>and soles</a:t>
            </a:r>
            <a:r>
              <a:rPr lang="en-US" sz="2400" dirty="0"/>
              <a:t>) elevated temperature, pain in bones and joints.</a:t>
            </a:r>
          </a:p>
          <a:p>
            <a:pPr marL="0" indent="0">
              <a:buNone/>
            </a:pPr>
            <a:r>
              <a:rPr lang="en-US" sz="2400" dirty="0"/>
              <a:t>Broad </a:t>
            </a:r>
            <a:r>
              <a:rPr lang="en-US" sz="2400" dirty="0" err="1"/>
              <a:t>condylomas</a:t>
            </a:r>
            <a:r>
              <a:rPr lang="en-US" sz="2400" dirty="0"/>
              <a:t> </a:t>
            </a:r>
            <a:r>
              <a:rPr lang="en-US" sz="2400" dirty="0" smtClean="0"/>
              <a:t>at the moist </a:t>
            </a:r>
            <a:r>
              <a:rPr lang="en-US" sz="2400" dirty="0"/>
              <a:t>areas of the </a:t>
            </a:r>
            <a:r>
              <a:rPr lang="en-US" sz="2400" dirty="0" smtClean="0"/>
              <a:t>body.</a:t>
            </a:r>
            <a:endParaRPr lang="en-US" sz="2400" dirty="0"/>
          </a:p>
          <a:p>
            <a:pPr marL="0" indent="0">
              <a:buNone/>
            </a:pPr>
            <a:r>
              <a:rPr lang="en-US" sz="2400" dirty="0"/>
              <a:t>Swelling of lymph nodes, spleen, liver and kidneys</a:t>
            </a:r>
          </a:p>
          <a:p>
            <a:pPr marL="0" indent="0">
              <a:buNone/>
            </a:pPr>
            <a:r>
              <a:rPr lang="en-US" sz="2400" dirty="0"/>
              <a:t>Acute hepatitis</a:t>
            </a:r>
          </a:p>
          <a:p>
            <a:pPr marL="0" indent="0">
              <a:buNone/>
            </a:pPr>
            <a:r>
              <a:rPr lang="en-US" sz="2400" dirty="0"/>
              <a:t>Acute syphilitic polyarthritis</a:t>
            </a:r>
          </a:p>
          <a:p>
            <a:pPr marL="0" indent="0">
              <a:buNone/>
            </a:pPr>
            <a:r>
              <a:rPr lang="en-US" sz="2400" dirty="0"/>
              <a:t>Meningoencephalitis</a:t>
            </a:r>
          </a:p>
          <a:p>
            <a:pPr marL="0" indent="0">
              <a:buNone/>
            </a:pPr>
            <a:r>
              <a:rPr lang="en-US" sz="2400" dirty="0"/>
              <a:t>Endarteritis obliterans - </a:t>
            </a:r>
            <a:r>
              <a:rPr lang="en-US" sz="2400" dirty="0" err="1"/>
              <a:t>Heubner</a:t>
            </a:r>
            <a:endParaRPr lang="en-US" sz="2400" dirty="0"/>
          </a:p>
          <a:p>
            <a:pPr marL="0" indent="0">
              <a:buNone/>
            </a:pPr>
            <a:r>
              <a:rPr lang="en-US" sz="2400" dirty="0" smtClean="0"/>
              <a:t>Positive </a:t>
            </a:r>
            <a:r>
              <a:rPr lang="en-US" sz="2400" dirty="0"/>
              <a:t>serological reactions.</a:t>
            </a:r>
            <a:endParaRPr lang="en-US" sz="2400" dirty="0"/>
          </a:p>
        </p:txBody>
      </p:sp>
      <p:sp>
        <p:nvSpPr>
          <p:cNvPr id="6" name="Rectangle 5"/>
          <p:cNvSpPr/>
          <p:nvPr/>
        </p:nvSpPr>
        <p:spPr>
          <a:xfrm>
            <a:off x="3277280" y="193463"/>
            <a:ext cx="7315691" cy="646331"/>
          </a:xfrm>
          <a:prstGeom prst="rect">
            <a:avLst/>
          </a:prstGeom>
          <a:noFill/>
        </p:spPr>
        <p:txBody>
          <a:bodyPr wrap="square" lIns="91440" tIns="45720" rIns="91440" bIns="45720">
            <a:spAutoFit/>
          </a:bodyPr>
          <a:lstStyle/>
          <a:p>
            <a:r>
              <a:rPr lang="en-US" sz="3600" b="1" dirty="0" smtClean="0">
                <a:ln w="22225">
                  <a:solidFill>
                    <a:schemeClr val="accent2"/>
                  </a:solidFill>
                  <a:prstDash val="solid"/>
                </a:ln>
                <a:solidFill>
                  <a:schemeClr val="accent2">
                    <a:lumMod val="40000"/>
                    <a:lumOff val="60000"/>
                  </a:schemeClr>
                </a:solidFill>
              </a:rPr>
              <a:t>SYPHILIS – secondary stage</a:t>
            </a:r>
            <a:endParaRPr lang="en-US" sz="3600" b="1" dirty="0">
              <a:ln w="22225">
                <a:solidFill>
                  <a:schemeClr val="accent2"/>
                </a:solidFill>
                <a:prstDash val="solid"/>
              </a:ln>
              <a:solidFill>
                <a:schemeClr val="accent2">
                  <a:lumMod val="40000"/>
                  <a:lumOff val="60000"/>
                </a:schemeClr>
              </a:solidFill>
            </a:endParaRPr>
          </a:p>
        </p:txBody>
      </p:sp>
      <p:sp>
        <p:nvSpPr>
          <p:cNvPr id="7" name="object 4"/>
          <p:cNvSpPr/>
          <p:nvPr/>
        </p:nvSpPr>
        <p:spPr>
          <a:xfrm>
            <a:off x="8426549" y="1200729"/>
            <a:ext cx="3489960" cy="2696021"/>
          </a:xfrm>
          <a:prstGeom prst="rect">
            <a:avLst/>
          </a:prstGeom>
          <a:blipFill>
            <a:blip r:embed="rId2" cstate="print"/>
            <a:stretch>
              <a:fillRect/>
            </a:stretch>
          </a:blipFill>
        </p:spPr>
        <p:txBody>
          <a:bodyPr wrap="square" lIns="0" tIns="0" rIns="0" bIns="0" rtlCol="0"/>
          <a:lstStyle/>
          <a:p>
            <a:endParaRPr/>
          </a:p>
        </p:txBody>
      </p:sp>
      <p:sp>
        <p:nvSpPr>
          <p:cNvPr id="8" name="object 3"/>
          <p:cNvSpPr/>
          <p:nvPr/>
        </p:nvSpPr>
        <p:spPr>
          <a:xfrm>
            <a:off x="8426549" y="4032602"/>
            <a:ext cx="3489960" cy="2825398"/>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74809355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747" y="1836518"/>
            <a:ext cx="6561406" cy="4351338"/>
          </a:xfrm>
        </p:spPr>
        <p:txBody>
          <a:bodyPr>
            <a:normAutofit/>
          </a:bodyPr>
          <a:lstStyle/>
          <a:p>
            <a:r>
              <a:rPr lang="en-US" sz="2400" dirty="0" smtClean="0"/>
              <a:t>Occurs long </a:t>
            </a:r>
            <a:r>
              <a:rPr lang="en-US" sz="2400" dirty="0"/>
              <a:t>years after the primary stage (3-5 years), in about 30% of untreated patients</a:t>
            </a:r>
          </a:p>
          <a:p>
            <a:r>
              <a:rPr lang="en-US" sz="2400" dirty="0"/>
              <a:t>Specific granulomas or gums (skin, mucous membranes, all organs</a:t>
            </a:r>
          </a:p>
          <a:p>
            <a:r>
              <a:rPr lang="en-US" sz="2400" dirty="0"/>
              <a:t>Stronger softening of the gums: ulcerations, fistulas or larger defects in tissues and organs</a:t>
            </a:r>
          </a:p>
          <a:p>
            <a:r>
              <a:rPr lang="en-US" sz="2400" dirty="0"/>
              <a:t>The healing of syphilitic granulomas is followed by the formation of rough scars with deformities (</a:t>
            </a:r>
            <a:r>
              <a:rPr lang="en-US" sz="2400" dirty="0" err="1"/>
              <a:t>hepar</a:t>
            </a:r>
            <a:r>
              <a:rPr lang="en-US" sz="2400" dirty="0"/>
              <a:t> </a:t>
            </a:r>
            <a:r>
              <a:rPr lang="en-US" sz="2400" dirty="0" err="1"/>
              <a:t>lobatum</a:t>
            </a:r>
            <a:r>
              <a:rPr lang="en-US" sz="2400" dirty="0"/>
              <a:t>).</a:t>
            </a:r>
          </a:p>
          <a:p>
            <a:r>
              <a:rPr lang="en-US" sz="2400" dirty="0"/>
              <a:t>Severe bone destruction and fractures</a:t>
            </a:r>
          </a:p>
          <a:p>
            <a:r>
              <a:rPr lang="en-US" sz="2400" dirty="0"/>
              <a:t>The third stage is significantly less infectious</a:t>
            </a:r>
            <a:endParaRPr lang="en-US" sz="2400" dirty="0"/>
          </a:p>
        </p:txBody>
      </p:sp>
      <p:sp>
        <p:nvSpPr>
          <p:cNvPr id="4" name="Rectangle 3"/>
          <p:cNvSpPr/>
          <p:nvPr/>
        </p:nvSpPr>
        <p:spPr>
          <a:xfrm>
            <a:off x="3277280" y="193463"/>
            <a:ext cx="7315691" cy="646331"/>
          </a:xfrm>
          <a:prstGeom prst="rect">
            <a:avLst/>
          </a:prstGeom>
          <a:noFill/>
        </p:spPr>
        <p:txBody>
          <a:bodyPr wrap="square" lIns="91440" tIns="45720" rIns="91440" bIns="45720">
            <a:spAutoFit/>
          </a:bodyPr>
          <a:lstStyle/>
          <a:p>
            <a:r>
              <a:rPr lang="en-US" sz="3600" b="1" dirty="0" smtClean="0">
                <a:ln w="22225">
                  <a:solidFill>
                    <a:schemeClr val="accent2"/>
                  </a:solidFill>
                  <a:prstDash val="solid"/>
                </a:ln>
                <a:solidFill>
                  <a:schemeClr val="accent2">
                    <a:lumMod val="40000"/>
                    <a:lumOff val="60000"/>
                  </a:schemeClr>
                </a:solidFill>
              </a:rPr>
              <a:t>SYPHILIS – tertiary stage</a:t>
            </a:r>
            <a:endParaRPr lang="en-US" sz="3600" b="1" dirty="0">
              <a:ln w="22225">
                <a:solidFill>
                  <a:schemeClr val="accent2"/>
                </a:solidFill>
                <a:prstDash val="solid"/>
              </a:ln>
              <a:solidFill>
                <a:schemeClr val="accent2">
                  <a:lumMod val="40000"/>
                  <a:lumOff val="60000"/>
                </a:schemeClr>
              </a:solidFill>
            </a:endParaRPr>
          </a:p>
        </p:txBody>
      </p:sp>
      <p:sp>
        <p:nvSpPr>
          <p:cNvPr id="5" name="Rectangle 4"/>
          <p:cNvSpPr/>
          <p:nvPr/>
        </p:nvSpPr>
        <p:spPr>
          <a:xfrm>
            <a:off x="6656407" y="2716295"/>
            <a:ext cx="5509847" cy="1569660"/>
          </a:xfrm>
          <a:prstGeom prst="rect">
            <a:avLst/>
          </a:prstGeom>
        </p:spPr>
        <p:txBody>
          <a:bodyPr wrap="square">
            <a:spAutoFit/>
          </a:bodyPr>
          <a:lstStyle/>
          <a:p>
            <a:r>
              <a:rPr lang="en-US" sz="2400" dirty="0" smtClean="0">
                <a:solidFill>
                  <a:srgbClr val="C00000"/>
                </a:solidFill>
              </a:rPr>
              <a:t>Cardiovascular syphilis </a:t>
            </a:r>
            <a:r>
              <a:rPr lang="en-US" sz="2400" dirty="0" smtClean="0"/>
              <a:t>- </a:t>
            </a:r>
            <a:r>
              <a:rPr lang="en-US" sz="2400" dirty="0" err="1"/>
              <a:t>mesaortitis</a:t>
            </a:r>
            <a:r>
              <a:rPr lang="en-US" sz="2400" dirty="0"/>
              <a:t> </a:t>
            </a:r>
            <a:r>
              <a:rPr lang="en-US" sz="2400" dirty="0" err="1"/>
              <a:t>luetica</a:t>
            </a:r>
            <a:endParaRPr lang="en-US" sz="2400" dirty="0"/>
          </a:p>
          <a:p>
            <a:r>
              <a:rPr lang="en-US" sz="2400" dirty="0" smtClean="0">
                <a:solidFill>
                  <a:srgbClr val="C00000"/>
                </a:solidFill>
              </a:rPr>
              <a:t>Central Nervous </a:t>
            </a:r>
            <a:r>
              <a:rPr lang="en-US" sz="2400" dirty="0">
                <a:solidFill>
                  <a:srgbClr val="C00000"/>
                </a:solidFill>
              </a:rPr>
              <a:t>S</a:t>
            </a:r>
            <a:r>
              <a:rPr lang="en-US" sz="2400" dirty="0" smtClean="0">
                <a:solidFill>
                  <a:srgbClr val="C00000"/>
                </a:solidFill>
              </a:rPr>
              <a:t>ystem </a:t>
            </a:r>
            <a:r>
              <a:rPr lang="en-US" sz="2400" dirty="0" smtClean="0"/>
              <a:t>- </a:t>
            </a:r>
            <a:r>
              <a:rPr lang="en-US" sz="2400" dirty="0"/>
              <a:t>syphilis</a:t>
            </a:r>
          </a:p>
          <a:p>
            <a:pPr marL="342900" indent="-342900">
              <a:buFont typeface="Arial" panose="020B0604020202020204" pitchFamily="34" charset="0"/>
              <a:buChar char="•"/>
            </a:pPr>
            <a:r>
              <a:rPr lang="en-US" sz="2400" dirty="0"/>
              <a:t>progressive paralysis (cerebral cortex)</a:t>
            </a:r>
          </a:p>
          <a:p>
            <a:pPr marL="342900" indent="-342900">
              <a:buFont typeface="Arial" panose="020B0604020202020204" pitchFamily="34" charset="0"/>
              <a:buChar char="•"/>
            </a:pPr>
            <a:r>
              <a:rPr lang="en-US" sz="2400" dirty="0" err="1"/>
              <a:t>tabes</a:t>
            </a:r>
            <a:r>
              <a:rPr lang="en-US" sz="2400" dirty="0"/>
              <a:t> dorsalis (spinal cord)</a:t>
            </a:r>
          </a:p>
        </p:txBody>
      </p:sp>
      <p:sp>
        <p:nvSpPr>
          <p:cNvPr id="6" name="Rectangle 5"/>
          <p:cNvSpPr/>
          <p:nvPr/>
        </p:nvSpPr>
        <p:spPr>
          <a:xfrm>
            <a:off x="6682153" y="1836518"/>
            <a:ext cx="5458354" cy="461665"/>
          </a:xfrm>
          <a:prstGeom prst="rect">
            <a:avLst/>
          </a:prstGeom>
        </p:spPr>
        <p:txBody>
          <a:bodyPr wrap="none">
            <a:spAutoFit/>
          </a:bodyPr>
          <a:lstStyle/>
          <a:p>
            <a:r>
              <a:rPr lang="en-US" sz="2400" b="1" dirty="0" smtClean="0">
                <a:solidFill>
                  <a:srgbClr val="C00000"/>
                </a:solidFill>
              </a:rPr>
              <a:t>SPECIFIC CHANGES TO CERTAIN SYSTEMS:</a:t>
            </a:r>
            <a:endParaRPr lang="en-US" sz="2400" b="1" dirty="0">
              <a:solidFill>
                <a:srgbClr val="C00000"/>
              </a:solidFill>
            </a:endParaRPr>
          </a:p>
        </p:txBody>
      </p:sp>
      <p:sp>
        <p:nvSpPr>
          <p:cNvPr id="7" name="Rectangle 6"/>
          <p:cNvSpPr/>
          <p:nvPr/>
        </p:nvSpPr>
        <p:spPr>
          <a:xfrm>
            <a:off x="6682153" y="1872227"/>
            <a:ext cx="5458354" cy="3036283"/>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20746" y="1836518"/>
            <a:ext cx="6350391" cy="4578350"/>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36193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052" y="2433947"/>
            <a:ext cx="7296444" cy="4137148"/>
          </a:xfrm>
        </p:spPr>
        <p:txBody>
          <a:bodyPr>
            <a:noAutofit/>
          </a:bodyPr>
          <a:lstStyle/>
          <a:p>
            <a:r>
              <a:rPr lang="en-US" sz="2400" b="1" dirty="0" smtClean="0"/>
              <a:t>SPECIFIC (characteristic morphology for a specific causative agent: TB, syphilis...)</a:t>
            </a:r>
          </a:p>
          <a:p>
            <a:pPr marL="0" indent="0">
              <a:buNone/>
            </a:pPr>
            <a:endParaRPr lang="en-US" sz="2400" b="1" dirty="0" smtClean="0"/>
          </a:p>
          <a:p>
            <a:r>
              <a:rPr lang="en-US" sz="2400" b="1" dirty="0" smtClean="0"/>
              <a:t>NON-SPECIFIC (uncharacteristic morphology: purulent inflammation...)</a:t>
            </a:r>
            <a:endParaRPr lang="en-US" sz="2400" dirty="0"/>
          </a:p>
        </p:txBody>
      </p:sp>
      <p:sp>
        <p:nvSpPr>
          <p:cNvPr id="4" name="Rectangle 3"/>
          <p:cNvSpPr/>
          <p:nvPr/>
        </p:nvSpPr>
        <p:spPr>
          <a:xfrm>
            <a:off x="0" y="0"/>
            <a:ext cx="5978769"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MORPHOLOGICAL</a:t>
            </a:r>
          </a:p>
          <a:p>
            <a:pPr algn="ctr"/>
            <a:r>
              <a:rPr lang="en-US" sz="2400" b="1" dirty="0" smtClean="0"/>
              <a:t> DIVISION OF INFLAMMATION</a:t>
            </a:r>
            <a:endParaRPr lang="en-US" sz="2400" b="1" dirty="0"/>
          </a:p>
        </p:txBody>
      </p:sp>
      <p:sp>
        <p:nvSpPr>
          <p:cNvPr id="5" name="Rectangle 4"/>
          <p:cNvSpPr/>
          <p:nvPr/>
        </p:nvSpPr>
        <p:spPr>
          <a:xfrm>
            <a:off x="579024" y="2433947"/>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SPECIFIC </a:t>
            </a:r>
          </a:p>
        </p:txBody>
      </p:sp>
      <p:sp>
        <p:nvSpPr>
          <p:cNvPr id="7" name="Rectangle 6"/>
          <p:cNvSpPr/>
          <p:nvPr/>
        </p:nvSpPr>
        <p:spPr>
          <a:xfrm>
            <a:off x="579025" y="3751342"/>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NON-SPECIFIC</a:t>
            </a:r>
          </a:p>
        </p:txBody>
      </p:sp>
      <p:sp>
        <p:nvSpPr>
          <p:cNvPr id="9" name="Rectangle 8"/>
          <p:cNvSpPr/>
          <p:nvPr/>
        </p:nvSpPr>
        <p:spPr>
          <a:xfrm>
            <a:off x="3615397" y="6284191"/>
            <a:ext cx="8576602"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ACCORDING TO SPECIFICITY OF MORPHOLOGICAL TYPE OF CAUSE</a:t>
            </a:r>
            <a:endParaRPr lang="en-US" sz="2400" b="1" dirty="0"/>
          </a:p>
        </p:txBody>
      </p:sp>
    </p:spTree>
    <p:extLst>
      <p:ext uri="{BB962C8B-B14F-4D97-AF65-F5344CB8AC3E}">
        <p14:creationId xmlns:p14="http://schemas.microsoft.com/office/powerpoint/2010/main" val="312091653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77280" y="193463"/>
            <a:ext cx="7315691" cy="646331"/>
          </a:xfrm>
          <a:prstGeom prst="rect">
            <a:avLst/>
          </a:prstGeom>
          <a:noFill/>
        </p:spPr>
        <p:txBody>
          <a:bodyPr wrap="square" lIns="91440" tIns="45720" rIns="91440" bIns="45720">
            <a:spAutoFit/>
          </a:bodyPr>
          <a:lstStyle/>
          <a:p>
            <a:r>
              <a:rPr lang="en-US" sz="3600" b="1" dirty="0" smtClean="0">
                <a:ln w="22225">
                  <a:solidFill>
                    <a:schemeClr val="accent2"/>
                  </a:solidFill>
                  <a:prstDash val="solid"/>
                </a:ln>
                <a:solidFill>
                  <a:schemeClr val="accent2">
                    <a:lumMod val="40000"/>
                    <a:lumOff val="60000"/>
                  </a:schemeClr>
                </a:solidFill>
              </a:rPr>
              <a:t>SYPHILIS – </a:t>
            </a:r>
            <a:r>
              <a:rPr lang="en-US" sz="3600" b="1" dirty="0">
                <a:ln w="22225">
                  <a:solidFill>
                    <a:schemeClr val="accent2"/>
                  </a:solidFill>
                  <a:prstDash val="solid"/>
                </a:ln>
                <a:solidFill>
                  <a:schemeClr val="accent2">
                    <a:lumMod val="40000"/>
                    <a:lumOff val="60000"/>
                  </a:schemeClr>
                </a:solidFill>
              </a:rPr>
              <a:t>tertiary</a:t>
            </a:r>
            <a:r>
              <a:rPr lang="en-US" sz="3600" b="1" dirty="0" smtClean="0">
                <a:ln w="22225">
                  <a:solidFill>
                    <a:schemeClr val="accent2"/>
                  </a:solidFill>
                  <a:prstDash val="solid"/>
                </a:ln>
                <a:solidFill>
                  <a:schemeClr val="accent2">
                    <a:lumMod val="40000"/>
                    <a:lumOff val="60000"/>
                  </a:schemeClr>
                </a:solidFill>
              </a:rPr>
              <a:t> stage</a:t>
            </a:r>
            <a:endParaRPr lang="en-US" sz="3600" b="1" dirty="0">
              <a:ln w="22225">
                <a:solidFill>
                  <a:schemeClr val="accent2"/>
                </a:solidFill>
                <a:prstDash val="solid"/>
              </a:ln>
              <a:solidFill>
                <a:schemeClr val="accent2">
                  <a:lumMod val="40000"/>
                  <a:lumOff val="60000"/>
                </a:schemeClr>
              </a:solidFill>
            </a:endParaRPr>
          </a:p>
        </p:txBody>
      </p:sp>
      <p:sp>
        <p:nvSpPr>
          <p:cNvPr id="6" name="object 3"/>
          <p:cNvSpPr/>
          <p:nvPr/>
        </p:nvSpPr>
        <p:spPr>
          <a:xfrm>
            <a:off x="236757" y="2454398"/>
            <a:ext cx="2773729" cy="3168406"/>
          </a:xfrm>
          <a:prstGeom prst="rect">
            <a:avLst/>
          </a:prstGeom>
          <a:blipFill>
            <a:blip r:embed="rId2" cstate="print"/>
            <a:stretch>
              <a:fillRect/>
            </a:stretch>
          </a:blipFill>
        </p:spPr>
        <p:txBody>
          <a:bodyPr wrap="square" lIns="0" tIns="0" rIns="0" bIns="0" rtlCol="0"/>
          <a:lstStyle/>
          <a:p>
            <a:endParaRPr/>
          </a:p>
        </p:txBody>
      </p:sp>
      <p:sp>
        <p:nvSpPr>
          <p:cNvPr id="7" name="object 4"/>
          <p:cNvSpPr>
            <a:spLocks noGrp="1"/>
          </p:cNvSpPr>
          <p:nvPr>
            <p:ph idx="1"/>
          </p:nvPr>
        </p:nvSpPr>
        <p:spPr>
          <a:xfrm>
            <a:off x="9340360" y="2454398"/>
            <a:ext cx="2505222" cy="3168406"/>
          </a:xfrm>
          <a:prstGeom prst="rect">
            <a:avLst/>
          </a:prstGeom>
          <a:blipFill>
            <a:blip r:embed="rId3" cstate="print"/>
            <a:stretch>
              <a:fillRect/>
            </a:stretch>
          </a:blipFill>
        </p:spPr>
        <p:txBody>
          <a:bodyPr wrap="square" lIns="0" tIns="0" rIns="0" bIns="0" rtlCol="0"/>
          <a:lstStyle/>
          <a:p>
            <a:endParaRPr lang="en-US" dirty="0"/>
          </a:p>
        </p:txBody>
      </p:sp>
      <p:sp>
        <p:nvSpPr>
          <p:cNvPr id="8" name="object 3"/>
          <p:cNvSpPr/>
          <p:nvPr/>
        </p:nvSpPr>
        <p:spPr>
          <a:xfrm>
            <a:off x="3277280" y="2454398"/>
            <a:ext cx="2760154" cy="3168406"/>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6313412" y="2454398"/>
            <a:ext cx="2760154" cy="3139368"/>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4194690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440" y="1375458"/>
            <a:ext cx="11719560" cy="4351338"/>
          </a:xfrm>
        </p:spPr>
        <p:txBody>
          <a:bodyPr>
            <a:normAutofit/>
          </a:bodyPr>
          <a:lstStyle/>
          <a:p>
            <a:pPr marL="0" indent="0">
              <a:buNone/>
            </a:pPr>
            <a:r>
              <a:rPr lang="en-US" sz="2400" b="1" dirty="0">
                <a:solidFill>
                  <a:srgbClr val="C00000"/>
                </a:solidFill>
              </a:rPr>
              <a:t>Infection of the fetus through the placenta in the second </a:t>
            </a:r>
            <a:r>
              <a:rPr lang="en-US" sz="2400" b="1" dirty="0" smtClean="0">
                <a:solidFill>
                  <a:srgbClr val="C00000"/>
                </a:solidFill>
              </a:rPr>
              <a:t>half of pregnancy</a:t>
            </a:r>
            <a:endParaRPr lang="en-US" sz="2400" b="1" dirty="0">
              <a:solidFill>
                <a:srgbClr val="C00000"/>
              </a:solidFill>
            </a:endParaRPr>
          </a:p>
          <a:p>
            <a:r>
              <a:rPr lang="en-US" sz="2400" dirty="0"/>
              <a:t>Intrauterine death of the fetus or </a:t>
            </a:r>
            <a:r>
              <a:rPr lang="en-US" sz="2400" dirty="0" smtClean="0"/>
              <a:t>perinatal </a:t>
            </a:r>
            <a:r>
              <a:rPr lang="en-US" sz="2400" dirty="0"/>
              <a:t>and infantile form of </a:t>
            </a:r>
            <a:r>
              <a:rPr lang="en-US" sz="2400" dirty="0" err="1"/>
              <a:t>conatal</a:t>
            </a:r>
            <a:r>
              <a:rPr lang="en-US" sz="2400" dirty="0"/>
              <a:t> syphilis</a:t>
            </a:r>
            <a:r>
              <a:rPr lang="en-US" sz="2400" dirty="0" smtClean="0"/>
              <a:t>:</a:t>
            </a:r>
          </a:p>
          <a:p>
            <a:pPr marL="0" indent="0">
              <a:buNone/>
            </a:pPr>
            <a:r>
              <a:rPr lang="en-US" sz="2400" dirty="0" smtClean="0"/>
              <a:t>1. Syphilitic </a:t>
            </a:r>
            <a:r>
              <a:rPr lang="en-US" sz="2400" dirty="0"/>
              <a:t>pemphigoid on palms and soles</a:t>
            </a:r>
          </a:p>
          <a:p>
            <a:pPr marL="0" indent="0">
              <a:buNone/>
            </a:pPr>
            <a:r>
              <a:rPr lang="en-US" sz="2400" dirty="0" smtClean="0"/>
              <a:t>2. </a:t>
            </a:r>
            <a:r>
              <a:rPr lang="en-US" sz="2400" dirty="0" err="1" smtClean="0"/>
              <a:t>Regades</a:t>
            </a:r>
            <a:r>
              <a:rPr lang="en-US" sz="2400" dirty="0" smtClean="0"/>
              <a:t> </a:t>
            </a:r>
            <a:r>
              <a:rPr lang="en-US" sz="2400" dirty="0"/>
              <a:t>on the upper lip (Parrot's furrow)</a:t>
            </a:r>
          </a:p>
          <a:p>
            <a:pPr marL="0" indent="0">
              <a:buNone/>
            </a:pPr>
            <a:r>
              <a:rPr lang="en-US" sz="2400" dirty="0" smtClean="0"/>
              <a:t>3. Syphilis </a:t>
            </a:r>
            <a:r>
              <a:rPr lang="en-US" sz="2400" dirty="0"/>
              <a:t>saddle nose</a:t>
            </a:r>
          </a:p>
          <a:p>
            <a:pPr marL="0" indent="0">
              <a:buNone/>
            </a:pPr>
            <a:r>
              <a:rPr lang="en-US" sz="2400" dirty="0" smtClean="0"/>
              <a:t>4. </a:t>
            </a:r>
            <a:r>
              <a:rPr lang="en-US" sz="2400" dirty="0" err="1" smtClean="0"/>
              <a:t>Osteochondritis</a:t>
            </a:r>
            <a:r>
              <a:rPr lang="en-US" sz="2400" dirty="0" smtClean="0"/>
              <a:t> </a:t>
            </a:r>
            <a:r>
              <a:rPr lang="en-US" sz="2400" dirty="0"/>
              <a:t>syphilitic</a:t>
            </a:r>
          </a:p>
          <a:p>
            <a:pPr marL="0" indent="0">
              <a:buNone/>
            </a:pPr>
            <a:r>
              <a:rPr lang="en-US" sz="2400" dirty="0" smtClean="0"/>
              <a:t>5. Hepatitis </a:t>
            </a:r>
            <a:r>
              <a:rPr lang="en-US" sz="2400" dirty="0" err="1"/>
              <a:t>plasmacellularis</a:t>
            </a:r>
            <a:r>
              <a:rPr lang="en-US" sz="2400" dirty="0"/>
              <a:t> - flint liver</a:t>
            </a:r>
          </a:p>
          <a:p>
            <a:pPr marL="0" indent="0">
              <a:buNone/>
            </a:pPr>
            <a:r>
              <a:rPr lang="en-US" sz="2400" dirty="0" smtClean="0"/>
              <a:t>6. Pneumonia </a:t>
            </a:r>
            <a:r>
              <a:rPr lang="en-US" sz="2400" dirty="0"/>
              <a:t>alba – white lung inflammation</a:t>
            </a:r>
          </a:p>
          <a:p>
            <a:pPr marL="0" indent="0">
              <a:buNone/>
            </a:pPr>
            <a:r>
              <a:rPr lang="en-US" sz="2400" dirty="0" smtClean="0"/>
              <a:t>7. Slowed </a:t>
            </a:r>
            <a:r>
              <a:rPr lang="en-US" sz="2400" dirty="0"/>
              <a:t>organ development</a:t>
            </a:r>
            <a:endParaRPr lang="en-US" sz="2400" dirty="0"/>
          </a:p>
        </p:txBody>
      </p:sp>
      <p:sp>
        <p:nvSpPr>
          <p:cNvPr id="4" name="Rectangle 3"/>
          <p:cNvSpPr/>
          <p:nvPr/>
        </p:nvSpPr>
        <p:spPr>
          <a:xfrm>
            <a:off x="3277280" y="193463"/>
            <a:ext cx="7315691" cy="646331"/>
          </a:xfrm>
          <a:prstGeom prst="rect">
            <a:avLst/>
          </a:prstGeom>
          <a:noFill/>
        </p:spPr>
        <p:txBody>
          <a:bodyPr wrap="square" lIns="91440" tIns="45720" rIns="91440" bIns="45720">
            <a:spAutoFit/>
          </a:bodyPr>
          <a:lstStyle/>
          <a:p>
            <a:r>
              <a:rPr lang="en-US" sz="3600" b="1" dirty="0" smtClean="0">
                <a:ln w="22225">
                  <a:solidFill>
                    <a:schemeClr val="accent2"/>
                  </a:solidFill>
                  <a:prstDash val="solid"/>
                </a:ln>
                <a:solidFill>
                  <a:schemeClr val="accent2">
                    <a:lumMod val="40000"/>
                    <a:lumOff val="60000"/>
                  </a:schemeClr>
                </a:solidFill>
              </a:rPr>
              <a:t>CONATAL SYPHILIS</a:t>
            </a:r>
            <a:endParaRPr lang="en-US" sz="3600" b="1" dirty="0">
              <a:ln w="22225">
                <a:solidFill>
                  <a:schemeClr val="accent2"/>
                </a:solidFill>
                <a:prstDash val="solid"/>
              </a:ln>
              <a:solidFill>
                <a:schemeClr val="accent2">
                  <a:lumMod val="40000"/>
                  <a:lumOff val="60000"/>
                </a:schemeClr>
              </a:solidFill>
            </a:endParaRPr>
          </a:p>
        </p:txBody>
      </p:sp>
      <p:sp>
        <p:nvSpPr>
          <p:cNvPr id="8" name="object 4"/>
          <p:cNvSpPr/>
          <p:nvPr/>
        </p:nvSpPr>
        <p:spPr>
          <a:xfrm>
            <a:off x="7848505" y="2417322"/>
            <a:ext cx="4081672" cy="4114757"/>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73937002"/>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5625"/>
            <a:ext cx="12192000" cy="4351338"/>
          </a:xfrm>
        </p:spPr>
        <p:txBody>
          <a:bodyPr>
            <a:normAutofit/>
          </a:bodyPr>
          <a:lstStyle/>
          <a:p>
            <a:pPr marL="0" indent="0">
              <a:buNone/>
            </a:pPr>
            <a:r>
              <a:rPr lang="en-US" sz="2400" dirty="0"/>
              <a:t>Maternal infection after the seventh month of pregnancy can pass without disease of the fetus. Subsequent pregnancies leave the children mostly alive. Although they are born normally, </a:t>
            </a:r>
            <a:r>
              <a:rPr lang="en-US" sz="2400" dirty="0" err="1"/>
              <a:t>lues</a:t>
            </a:r>
            <a:r>
              <a:rPr lang="en-US" sz="2400" dirty="0"/>
              <a:t> can manifest later (</a:t>
            </a:r>
            <a:r>
              <a:rPr lang="en-US" sz="2400" dirty="0" err="1"/>
              <a:t>lues</a:t>
            </a:r>
            <a:r>
              <a:rPr lang="en-US" sz="2400" dirty="0"/>
              <a:t> </a:t>
            </a:r>
            <a:r>
              <a:rPr lang="en-US" sz="2400" dirty="0" err="1"/>
              <a:t>connata</a:t>
            </a:r>
            <a:r>
              <a:rPr lang="en-US" sz="2400" dirty="0"/>
              <a:t> </a:t>
            </a:r>
            <a:r>
              <a:rPr lang="en-US" sz="2400" dirty="0" err="1"/>
              <a:t>tarda</a:t>
            </a:r>
            <a:r>
              <a:rPr lang="en-US" sz="2400" dirty="0" smtClean="0"/>
              <a:t>).</a:t>
            </a:r>
            <a:endParaRPr lang="en-US" sz="2400" dirty="0"/>
          </a:p>
          <a:p>
            <a:pPr marL="0" indent="0">
              <a:buNone/>
            </a:pPr>
            <a:r>
              <a:rPr lang="en-US" sz="2400" b="1" dirty="0">
                <a:solidFill>
                  <a:srgbClr val="C00000"/>
                </a:solidFill>
              </a:rPr>
              <a:t>In the later course of </a:t>
            </a:r>
            <a:r>
              <a:rPr lang="en-US" sz="2400" b="1" dirty="0" err="1">
                <a:solidFill>
                  <a:srgbClr val="C00000"/>
                </a:solidFill>
              </a:rPr>
              <a:t>conatal</a:t>
            </a:r>
            <a:r>
              <a:rPr lang="en-US" sz="2400" b="1" dirty="0">
                <a:solidFill>
                  <a:srgbClr val="C00000"/>
                </a:solidFill>
              </a:rPr>
              <a:t> syphilis, between 6-20. years of life, Hutchinson's triad appears:</a:t>
            </a:r>
          </a:p>
          <a:p>
            <a:r>
              <a:rPr lang="en-US" sz="2400" dirty="0" err="1">
                <a:solidFill>
                  <a:srgbClr val="C00000"/>
                </a:solidFill>
              </a:rPr>
              <a:t>Parenchymatous</a:t>
            </a:r>
            <a:r>
              <a:rPr lang="en-US" sz="2400" dirty="0">
                <a:solidFill>
                  <a:srgbClr val="C00000"/>
                </a:solidFill>
              </a:rPr>
              <a:t> keratitis</a:t>
            </a:r>
          </a:p>
          <a:p>
            <a:r>
              <a:rPr lang="en-US" sz="2400" dirty="0">
                <a:solidFill>
                  <a:srgbClr val="C00000"/>
                </a:solidFill>
              </a:rPr>
              <a:t>Hutchinson's teeth</a:t>
            </a:r>
          </a:p>
          <a:p>
            <a:r>
              <a:rPr lang="en-US" sz="2400" dirty="0">
                <a:solidFill>
                  <a:srgbClr val="C00000"/>
                </a:solidFill>
              </a:rPr>
              <a:t>labyrinthine deafness</a:t>
            </a:r>
            <a:endParaRPr lang="en-US" sz="2400" dirty="0">
              <a:solidFill>
                <a:srgbClr val="C00000"/>
              </a:solidFill>
            </a:endParaRPr>
          </a:p>
        </p:txBody>
      </p:sp>
      <p:sp>
        <p:nvSpPr>
          <p:cNvPr id="4" name="Rectangle 3"/>
          <p:cNvSpPr/>
          <p:nvPr/>
        </p:nvSpPr>
        <p:spPr>
          <a:xfrm>
            <a:off x="3277280" y="193463"/>
            <a:ext cx="7315691" cy="646331"/>
          </a:xfrm>
          <a:prstGeom prst="rect">
            <a:avLst/>
          </a:prstGeom>
          <a:noFill/>
        </p:spPr>
        <p:txBody>
          <a:bodyPr wrap="square" lIns="91440" tIns="45720" rIns="91440" bIns="45720">
            <a:spAutoFit/>
          </a:bodyPr>
          <a:lstStyle/>
          <a:p>
            <a:r>
              <a:rPr lang="en-US" sz="3600" b="1" dirty="0" smtClean="0">
                <a:ln w="22225">
                  <a:solidFill>
                    <a:schemeClr val="accent2"/>
                  </a:solidFill>
                  <a:prstDash val="solid"/>
                </a:ln>
                <a:solidFill>
                  <a:schemeClr val="accent2">
                    <a:lumMod val="40000"/>
                    <a:lumOff val="60000"/>
                  </a:schemeClr>
                </a:solidFill>
              </a:rPr>
              <a:t>CONATAL SYPHILIS</a:t>
            </a:r>
            <a:endParaRPr lang="en-US" sz="3600" b="1" dirty="0">
              <a:ln w="22225">
                <a:solidFill>
                  <a:schemeClr val="accent2"/>
                </a:solidFill>
                <a:prstDash val="solid"/>
              </a:ln>
              <a:solidFill>
                <a:schemeClr val="accent2">
                  <a:lumMod val="40000"/>
                  <a:lumOff val="60000"/>
                </a:schemeClr>
              </a:solidFill>
            </a:endParaRPr>
          </a:p>
        </p:txBody>
      </p:sp>
      <p:grpSp>
        <p:nvGrpSpPr>
          <p:cNvPr id="5" name="object 3"/>
          <p:cNvGrpSpPr/>
          <p:nvPr/>
        </p:nvGrpSpPr>
        <p:grpSpPr>
          <a:xfrm>
            <a:off x="6392618" y="3969434"/>
            <a:ext cx="5799382" cy="2888566"/>
            <a:chOff x="179387" y="1628775"/>
            <a:chExt cx="8785860" cy="4467225"/>
          </a:xfrm>
        </p:grpSpPr>
        <p:sp>
          <p:nvSpPr>
            <p:cNvPr id="6" name="object 4"/>
            <p:cNvSpPr/>
            <p:nvPr/>
          </p:nvSpPr>
          <p:spPr>
            <a:xfrm>
              <a:off x="179387" y="1628816"/>
              <a:ext cx="4243894" cy="4467163"/>
            </a:xfrm>
            <a:prstGeom prst="rect">
              <a:avLst/>
            </a:prstGeom>
            <a:blipFill>
              <a:blip r:embed="rId2" cstate="print"/>
              <a:stretch>
                <a:fillRect/>
              </a:stretch>
            </a:blipFill>
          </p:spPr>
          <p:txBody>
            <a:bodyPr wrap="square" lIns="0" tIns="0" rIns="0" bIns="0" rtlCol="0"/>
            <a:lstStyle/>
            <a:p>
              <a:endParaRPr/>
            </a:p>
          </p:txBody>
        </p:sp>
        <p:sp>
          <p:nvSpPr>
            <p:cNvPr id="7" name="object 5"/>
            <p:cNvSpPr/>
            <p:nvPr/>
          </p:nvSpPr>
          <p:spPr>
            <a:xfrm>
              <a:off x="4643501" y="1628775"/>
              <a:ext cx="4321175" cy="4467225"/>
            </a:xfrm>
            <a:prstGeom prst="rect">
              <a:avLst/>
            </a:prstGeom>
            <a:blipFill>
              <a:blip r:embed="rId3"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2900801000"/>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830" y="1572407"/>
            <a:ext cx="11353800" cy="4351338"/>
          </a:xfrm>
        </p:spPr>
        <p:txBody>
          <a:bodyPr>
            <a:normAutofit/>
          </a:bodyPr>
          <a:lstStyle/>
          <a:p>
            <a:pPr marL="0" indent="0">
              <a:buNone/>
            </a:pPr>
            <a:r>
              <a:rPr lang="en-US" sz="2400" b="1" dirty="0">
                <a:solidFill>
                  <a:srgbClr val="C00000"/>
                </a:solidFill>
              </a:rPr>
              <a:t>BACTERIEMIA</a:t>
            </a:r>
            <a:r>
              <a:rPr lang="en-US" sz="2400" dirty="0"/>
              <a:t> – transient </a:t>
            </a:r>
            <a:r>
              <a:rPr lang="en-US" sz="2400" dirty="0" smtClean="0"/>
              <a:t>presence of bacteria </a:t>
            </a:r>
            <a:r>
              <a:rPr lang="en-US" sz="2400" dirty="0"/>
              <a:t>in the blood, which is not accompanied by clinical symptoms.</a:t>
            </a:r>
          </a:p>
          <a:p>
            <a:pPr marL="0" indent="0">
              <a:buNone/>
            </a:pPr>
            <a:endParaRPr lang="en-US" sz="2400" dirty="0" smtClean="0"/>
          </a:p>
          <a:p>
            <a:pPr marL="0" indent="0">
              <a:buNone/>
            </a:pPr>
            <a:r>
              <a:rPr lang="en-US" sz="2400" b="1" dirty="0" smtClean="0">
                <a:solidFill>
                  <a:srgbClr val="C00000"/>
                </a:solidFill>
              </a:rPr>
              <a:t>SEPSIS </a:t>
            </a:r>
            <a:r>
              <a:rPr lang="en-US" sz="2400" b="1" dirty="0">
                <a:solidFill>
                  <a:srgbClr val="C00000"/>
                </a:solidFill>
              </a:rPr>
              <a:t>AND SEPTICEMIA </a:t>
            </a:r>
            <a:r>
              <a:rPr lang="en-US" sz="2400" dirty="0" smtClean="0"/>
              <a:t>- </a:t>
            </a:r>
            <a:r>
              <a:rPr lang="en-US" sz="2400" dirty="0"/>
              <a:t>a state of general infection, acute or chronic, in which constantly or occasionally multiplied virulent bacteria and their toxins circulate in the blood, as a result of an insufficient defensive inflammatory reaction of the body.</a:t>
            </a:r>
            <a:endParaRPr lang="en-US" sz="2400" dirty="0"/>
          </a:p>
        </p:txBody>
      </p:sp>
      <p:sp>
        <p:nvSpPr>
          <p:cNvPr id="4" name="Rectangle 3"/>
          <p:cNvSpPr/>
          <p:nvPr/>
        </p:nvSpPr>
        <p:spPr>
          <a:xfrm>
            <a:off x="838200" y="329159"/>
            <a:ext cx="2056974" cy="923330"/>
          </a:xfrm>
          <a:prstGeom prst="rect">
            <a:avLst/>
          </a:prstGeom>
          <a:noFill/>
        </p:spPr>
        <p:txBody>
          <a:bodyPr wrap="non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SEPSIS</a:t>
            </a:r>
            <a:endParaRPr lang="en-US" sz="5400" b="1" dirty="0">
              <a:ln w="22225">
                <a:solidFill>
                  <a:schemeClr val="accent2"/>
                </a:solidFill>
                <a:prstDash val="solid"/>
              </a:ln>
              <a:solidFill>
                <a:schemeClr val="accent2">
                  <a:lumMod val="40000"/>
                  <a:lumOff val="60000"/>
                </a:schemeClr>
              </a:solidFill>
            </a:endParaRPr>
          </a:p>
        </p:txBody>
      </p:sp>
      <p:sp>
        <p:nvSpPr>
          <p:cNvPr id="5" name="Rectangle 4"/>
          <p:cNvSpPr/>
          <p:nvPr/>
        </p:nvSpPr>
        <p:spPr>
          <a:xfrm>
            <a:off x="345830" y="4484086"/>
            <a:ext cx="10430021" cy="1938992"/>
          </a:xfrm>
          <a:prstGeom prst="rect">
            <a:avLst/>
          </a:prstGeom>
        </p:spPr>
        <p:txBody>
          <a:bodyPr wrap="square">
            <a:spAutoFit/>
          </a:bodyPr>
          <a:lstStyle/>
          <a:p>
            <a:r>
              <a:rPr lang="en-US" sz="2400" b="1" dirty="0">
                <a:solidFill>
                  <a:srgbClr val="C00000"/>
                </a:solidFill>
              </a:rPr>
              <a:t>Bacteria most often enter the blood from:</a:t>
            </a:r>
          </a:p>
          <a:p>
            <a:pPr marL="342900" indent="-342900">
              <a:buFont typeface="Wingdings" panose="05000000000000000000" pitchFamily="2" charset="2"/>
              <a:buChar char="Ø"/>
            </a:pPr>
            <a:r>
              <a:rPr lang="en-US" sz="2400" dirty="0"/>
              <a:t>vein (</a:t>
            </a:r>
            <a:r>
              <a:rPr lang="en-US" sz="2400" dirty="0" err="1"/>
              <a:t>thrombophlebithis</a:t>
            </a:r>
            <a:r>
              <a:rPr lang="en-US" sz="2400" dirty="0"/>
              <a:t>) </a:t>
            </a:r>
          </a:p>
          <a:p>
            <a:pPr marL="342900" indent="-342900">
              <a:buFont typeface="Wingdings" panose="05000000000000000000" pitchFamily="2" charset="2"/>
              <a:buChar char="Ø"/>
            </a:pPr>
            <a:r>
              <a:rPr lang="en-US" sz="2400" dirty="0" smtClean="0"/>
              <a:t>closed </a:t>
            </a:r>
            <a:r>
              <a:rPr lang="en-US" sz="2400" dirty="0"/>
              <a:t>cavities (gallbladder, uterus, renal pelvis, bone marrow)</a:t>
            </a:r>
          </a:p>
          <a:p>
            <a:pPr marL="342900" indent="-342900">
              <a:buFont typeface="Wingdings" panose="05000000000000000000" pitchFamily="2" charset="2"/>
              <a:buChar char="Ø"/>
            </a:pPr>
            <a:r>
              <a:rPr lang="en-US" sz="2400" dirty="0"/>
              <a:t>inflammation of affected lymph nodes and lymphatic </a:t>
            </a:r>
            <a:r>
              <a:rPr lang="en-US" sz="2400" dirty="0" smtClean="0"/>
              <a:t>vessels</a:t>
            </a:r>
          </a:p>
          <a:p>
            <a:pPr marL="342900" indent="-342900">
              <a:buFont typeface="Wingdings" panose="05000000000000000000" pitchFamily="2" charset="2"/>
              <a:buChar char="Ø"/>
            </a:pPr>
            <a:r>
              <a:rPr lang="en-US" sz="2400" dirty="0" smtClean="0"/>
              <a:t>endocardium</a:t>
            </a:r>
            <a:endParaRPr lang="en-US" sz="2400" dirty="0"/>
          </a:p>
        </p:txBody>
      </p:sp>
      <p:sp>
        <p:nvSpPr>
          <p:cNvPr id="6" name="Rectangle 5"/>
          <p:cNvSpPr/>
          <p:nvPr/>
        </p:nvSpPr>
        <p:spPr>
          <a:xfrm>
            <a:off x="345830" y="1458901"/>
            <a:ext cx="11353800" cy="2592594"/>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84638" y="4375102"/>
            <a:ext cx="11034934" cy="2156961"/>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588681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0309" y="1078832"/>
            <a:ext cx="4591929" cy="4351338"/>
          </a:xfrm>
        </p:spPr>
        <p:txBody>
          <a:bodyPr>
            <a:normAutofit/>
          </a:bodyPr>
          <a:lstStyle/>
          <a:p>
            <a:pPr marL="0" indent="0">
              <a:buNone/>
            </a:pPr>
            <a:r>
              <a:rPr lang="en-US" sz="2400" b="1" dirty="0" smtClean="0">
                <a:solidFill>
                  <a:srgbClr val="C00000"/>
                </a:solidFill>
              </a:rPr>
              <a:t>CLINICAL SYMPTOMS OF SEPSIS:</a:t>
            </a:r>
          </a:p>
          <a:p>
            <a:r>
              <a:rPr lang="en-US" sz="2400" dirty="0"/>
              <a:t>H</a:t>
            </a:r>
            <a:r>
              <a:rPr lang="en-US" sz="2400" dirty="0" smtClean="0"/>
              <a:t>igh </a:t>
            </a:r>
            <a:r>
              <a:rPr lang="en-US" sz="2400" dirty="0"/>
              <a:t>temperature of continuous type, associated with fever</a:t>
            </a:r>
          </a:p>
          <a:p>
            <a:r>
              <a:rPr lang="en-US" sz="2400" dirty="0" smtClean="0"/>
              <a:t>Soft</a:t>
            </a:r>
            <a:r>
              <a:rPr lang="en-US" sz="2400" dirty="0"/>
              <a:t>, rapid pulse</a:t>
            </a:r>
          </a:p>
          <a:p>
            <a:r>
              <a:rPr lang="en-US" sz="2400" dirty="0" smtClean="0"/>
              <a:t>Shallow </a:t>
            </a:r>
            <a:r>
              <a:rPr lang="en-US" sz="2400" dirty="0"/>
              <a:t>breathing</a:t>
            </a:r>
          </a:p>
          <a:p>
            <a:r>
              <a:rPr lang="en-US" sz="2400" dirty="0" smtClean="0"/>
              <a:t>Clouded </a:t>
            </a:r>
            <a:r>
              <a:rPr lang="en-US" sz="2400" dirty="0"/>
              <a:t>consciousness</a:t>
            </a:r>
          </a:p>
          <a:p>
            <a:r>
              <a:rPr lang="en-US" sz="2400" dirty="0" smtClean="0"/>
              <a:t>Severe </a:t>
            </a:r>
            <a:r>
              <a:rPr lang="en-US" sz="2400" dirty="0"/>
              <a:t>general condition</a:t>
            </a:r>
            <a:endParaRPr lang="en-US" sz="2400" dirty="0"/>
          </a:p>
        </p:txBody>
      </p:sp>
      <p:sp>
        <p:nvSpPr>
          <p:cNvPr id="4" name="Rectangle 3"/>
          <p:cNvSpPr/>
          <p:nvPr/>
        </p:nvSpPr>
        <p:spPr>
          <a:xfrm>
            <a:off x="4566138" y="216617"/>
            <a:ext cx="2056974" cy="923330"/>
          </a:xfrm>
          <a:prstGeom prst="rect">
            <a:avLst/>
          </a:prstGeom>
          <a:noFill/>
        </p:spPr>
        <p:txBody>
          <a:bodyPr wrap="non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SEPSIS</a:t>
            </a:r>
            <a:endParaRPr lang="en-US" sz="5400" b="1" dirty="0">
              <a:ln w="22225">
                <a:solidFill>
                  <a:schemeClr val="accent2"/>
                </a:solidFill>
                <a:prstDash val="solid"/>
              </a:ln>
              <a:solidFill>
                <a:schemeClr val="accent2">
                  <a:lumMod val="40000"/>
                  <a:lumOff val="60000"/>
                </a:schemeClr>
              </a:solidFill>
            </a:endParaRPr>
          </a:p>
        </p:txBody>
      </p:sp>
      <p:sp>
        <p:nvSpPr>
          <p:cNvPr id="5" name="Rectangle 4"/>
          <p:cNvSpPr/>
          <p:nvPr/>
        </p:nvSpPr>
        <p:spPr>
          <a:xfrm>
            <a:off x="5775959" y="1017716"/>
            <a:ext cx="6096000" cy="4893647"/>
          </a:xfrm>
          <a:prstGeom prst="rect">
            <a:avLst/>
          </a:prstGeom>
        </p:spPr>
        <p:txBody>
          <a:bodyPr>
            <a:spAutoFit/>
          </a:bodyPr>
          <a:lstStyle/>
          <a:p>
            <a:r>
              <a:rPr lang="en-US" sz="2400" b="1" dirty="0">
                <a:solidFill>
                  <a:srgbClr val="C00000"/>
                </a:solidFill>
              </a:rPr>
              <a:t>MORPHOLOGICAL FINDINGS IN SEPSIS:</a:t>
            </a:r>
          </a:p>
          <a:p>
            <a:pPr marL="342900" indent="-342900">
              <a:buFont typeface="Arial" panose="020B0604020202020204" pitchFamily="34" charset="0"/>
              <a:buChar char="•"/>
            </a:pPr>
            <a:r>
              <a:rPr lang="en-US" sz="2400" dirty="0" smtClean="0"/>
              <a:t>Degenerative </a:t>
            </a:r>
            <a:r>
              <a:rPr lang="en-US" sz="2400" dirty="0"/>
              <a:t>changes and dispersed necrosis (liver, kidneys, endocrine glands, spleen, lymph nodes)</a:t>
            </a:r>
          </a:p>
          <a:p>
            <a:pPr marL="342900" indent="-342900">
              <a:buFont typeface="Arial" panose="020B0604020202020204" pitchFamily="34" charset="0"/>
              <a:buChar char="•"/>
            </a:pPr>
            <a:r>
              <a:rPr lang="en-US" sz="2400" dirty="0" smtClean="0"/>
              <a:t>Diffuse</a:t>
            </a:r>
            <a:r>
              <a:rPr lang="en-US" sz="2400" dirty="0"/>
              <a:t>, spot bleeding on the skin, mucous membranes, serous membranes and in the internal organs</a:t>
            </a:r>
          </a:p>
          <a:p>
            <a:pPr marL="342900" indent="-342900">
              <a:buFont typeface="Arial" panose="020B0604020202020204" pitchFamily="34" charset="0"/>
              <a:buChar char="•"/>
            </a:pPr>
            <a:r>
              <a:rPr lang="en-US" sz="2400" dirty="0" smtClean="0"/>
              <a:t>Massive </a:t>
            </a:r>
            <a:r>
              <a:rPr lang="en-US" sz="2400" dirty="0"/>
              <a:t>bleeding (meningococcal sepsis: bleeding in the adrenal </a:t>
            </a:r>
            <a:r>
              <a:rPr lang="en-US" sz="2400" dirty="0" smtClean="0"/>
              <a:t>glands - Waterhouse-</a:t>
            </a:r>
            <a:r>
              <a:rPr lang="en-US" sz="2400" dirty="0" err="1" smtClean="0"/>
              <a:t>Friderichsen</a:t>
            </a:r>
            <a:r>
              <a:rPr lang="en-US" sz="2400" dirty="0" smtClean="0"/>
              <a:t> </a:t>
            </a:r>
            <a:r>
              <a:rPr lang="en-US" sz="2400" dirty="0"/>
              <a:t>syndrome)</a:t>
            </a:r>
          </a:p>
          <a:p>
            <a:pPr marL="342900" indent="-342900">
              <a:buFont typeface="Arial" panose="020B0604020202020204" pitchFamily="34" charset="0"/>
              <a:buChar char="•"/>
            </a:pPr>
            <a:r>
              <a:rPr lang="en-US" sz="2400" dirty="0" smtClean="0"/>
              <a:t>Signs </a:t>
            </a:r>
            <a:r>
              <a:rPr lang="en-US" sz="2400" dirty="0"/>
              <a:t>of shock with more or less pronounced disseminated intravascular coagulation (DIK)</a:t>
            </a:r>
          </a:p>
          <a:p>
            <a:pPr marL="342900" indent="-342900">
              <a:buFont typeface="Arial" panose="020B0604020202020204" pitchFamily="34" charset="0"/>
              <a:buChar char="•"/>
            </a:pPr>
            <a:r>
              <a:rPr lang="en-US" sz="2400" dirty="0" smtClean="0"/>
              <a:t>Hemolysis </a:t>
            </a:r>
            <a:r>
              <a:rPr lang="en-US" sz="2400" dirty="0"/>
              <a:t>followed by mild </a:t>
            </a:r>
            <a:r>
              <a:rPr lang="en-US" sz="2400" dirty="0" smtClean="0"/>
              <a:t>icterus anemia</a:t>
            </a:r>
            <a:endParaRPr lang="en-US" sz="2400" dirty="0"/>
          </a:p>
        </p:txBody>
      </p:sp>
      <p:sp>
        <p:nvSpPr>
          <p:cNvPr id="6" name="Rectangle 5"/>
          <p:cNvSpPr/>
          <p:nvPr/>
        </p:nvSpPr>
        <p:spPr>
          <a:xfrm>
            <a:off x="374125" y="1078832"/>
            <a:ext cx="5084299" cy="3057070"/>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725711" y="1078832"/>
            <a:ext cx="6237850" cy="4893647"/>
          </a:xfrm>
          <a:prstGeom prst="rect">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bject 19"/>
          <p:cNvSpPr/>
          <p:nvPr/>
        </p:nvSpPr>
        <p:spPr>
          <a:xfrm rot="5400000">
            <a:off x="1666698" y="3066275"/>
            <a:ext cx="2497016" cy="5086435"/>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23825350"/>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812" y="1037835"/>
            <a:ext cx="12023188" cy="1747568"/>
          </a:xfrm>
        </p:spPr>
        <p:txBody>
          <a:bodyPr/>
          <a:lstStyle/>
          <a:p>
            <a:pPr marL="0" indent="0">
              <a:buNone/>
            </a:pPr>
            <a:r>
              <a:rPr lang="en-US" sz="2400" b="1" dirty="0">
                <a:solidFill>
                  <a:srgbClr val="C00000"/>
                </a:solidFill>
              </a:rPr>
              <a:t>DEFENSE REACTION OF THE ORGANISM:</a:t>
            </a:r>
          </a:p>
          <a:p>
            <a:r>
              <a:rPr lang="en-US" sz="2400" dirty="0" smtClean="0"/>
              <a:t>Temperature, tachycardia, leukocytosis</a:t>
            </a:r>
          </a:p>
          <a:p>
            <a:pPr marL="0" indent="0">
              <a:buNone/>
            </a:pPr>
            <a:r>
              <a:rPr lang="en-US" sz="2400" b="1" dirty="0" smtClean="0">
                <a:solidFill>
                  <a:srgbClr val="C00000"/>
                </a:solidFill>
              </a:rPr>
              <a:t>PATHOANATOMICAL SUBSTRATE</a:t>
            </a:r>
            <a:r>
              <a:rPr lang="en-US" sz="2400" dirty="0" smtClean="0"/>
              <a:t>: </a:t>
            </a:r>
            <a:r>
              <a:rPr lang="en-US" sz="2400" dirty="0"/>
              <a:t>changes in the spleen, lymph nodes, sinus-histiocytic elements of the liver and bone marrow.</a:t>
            </a:r>
            <a:endParaRPr lang="en-US" sz="2400" dirty="0"/>
          </a:p>
        </p:txBody>
      </p:sp>
      <p:sp>
        <p:nvSpPr>
          <p:cNvPr id="4" name="Rectangle 3"/>
          <p:cNvSpPr/>
          <p:nvPr/>
        </p:nvSpPr>
        <p:spPr>
          <a:xfrm>
            <a:off x="4594273" y="114505"/>
            <a:ext cx="2056974" cy="923330"/>
          </a:xfrm>
          <a:prstGeom prst="rect">
            <a:avLst/>
          </a:prstGeom>
          <a:noFill/>
        </p:spPr>
        <p:txBody>
          <a:bodyPr wrap="non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SEPSIS</a:t>
            </a:r>
            <a:endParaRPr lang="en-US" sz="5400" b="1" dirty="0">
              <a:ln w="22225">
                <a:solidFill>
                  <a:schemeClr val="accent2"/>
                </a:solidFill>
                <a:prstDash val="solid"/>
              </a:ln>
              <a:solidFill>
                <a:schemeClr val="accent2">
                  <a:lumMod val="40000"/>
                  <a:lumOff val="60000"/>
                </a:schemeClr>
              </a:solidFill>
            </a:endParaRPr>
          </a:p>
        </p:txBody>
      </p:sp>
      <p:sp>
        <p:nvSpPr>
          <p:cNvPr id="5" name="Rectangle 4"/>
          <p:cNvSpPr/>
          <p:nvPr/>
        </p:nvSpPr>
        <p:spPr>
          <a:xfrm>
            <a:off x="1995267" y="2911064"/>
            <a:ext cx="8370277" cy="461665"/>
          </a:xfrm>
          <a:prstGeom prst="rect">
            <a:avLst/>
          </a:prstGeom>
        </p:spPr>
        <p:txBody>
          <a:bodyPr wrap="square">
            <a:spAutoFit/>
          </a:bodyPr>
          <a:lstStyle/>
          <a:p>
            <a:r>
              <a:rPr lang="en-US" sz="2400" b="1" dirty="0">
                <a:solidFill>
                  <a:srgbClr val="C00000"/>
                </a:solidFill>
              </a:rPr>
              <a:t>MACROSCOPIC AND MICROSCOPIC APPEARANCE OF THE </a:t>
            </a:r>
            <a:r>
              <a:rPr lang="en-US" sz="2400" b="1" dirty="0" smtClean="0">
                <a:solidFill>
                  <a:srgbClr val="C00000"/>
                </a:solidFill>
              </a:rPr>
              <a:t>SPLEEN</a:t>
            </a:r>
            <a:endParaRPr lang="en-US" sz="2400" b="1" dirty="0">
              <a:solidFill>
                <a:srgbClr val="C00000"/>
              </a:solidFill>
            </a:endParaRPr>
          </a:p>
        </p:txBody>
      </p:sp>
      <p:sp>
        <p:nvSpPr>
          <p:cNvPr id="6" name="Rectangle 5"/>
          <p:cNvSpPr/>
          <p:nvPr/>
        </p:nvSpPr>
        <p:spPr>
          <a:xfrm>
            <a:off x="1597323" y="3355144"/>
            <a:ext cx="2297296" cy="461665"/>
          </a:xfrm>
          <a:prstGeom prst="rect">
            <a:avLst/>
          </a:prstGeom>
        </p:spPr>
        <p:txBody>
          <a:bodyPr wrap="square">
            <a:spAutoFit/>
          </a:bodyPr>
          <a:lstStyle/>
          <a:p>
            <a:r>
              <a:rPr lang="en-US" sz="2400" b="1" dirty="0" smtClean="0">
                <a:solidFill>
                  <a:srgbClr val="C00000"/>
                </a:solidFill>
              </a:rPr>
              <a:t>MACROSCOPIC</a:t>
            </a:r>
            <a:endParaRPr lang="en-US" sz="2400" b="1" dirty="0">
              <a:solidFill>
                <a:srgbClr val="C00000"/>
              </a:solidFill>
            </a:endParaRPr>
          </a:p>
        </p:txBody>
      </p:sp>
      <p:sp>
        <p:nvSpPr>
          <p:cNvPr id="7" name="Rectangle 6"/>
          <p:cNvSpPr/>
          <p:nvPr/>
        </p:nvSpPr>
        <p:spPr>
          <a:xfrm>
            <a:off x="8488783" y="3372729"/>
            <a:ext cx="2274705" cy="461665"/>
          </a:xfrm>
          <a:prstGeom prst="rect">
            <a:avLst/>
          </a:prstGeom>
        </p:spPr>
        <p:txBody>
          <a:bodyPr wrap="square">
            <a:spAutoFit/>
          </a:bodyPr>
          <a:lstStyle/>
          <a:p>
            <a:r>
              <a:rPr lang="en-US" sz="2400" b="1" dirty="0" smtClean="0">
                <a:solidFill>
                  <a:srgbClr val="C00000"/>
                </a:solidFill>
              </a:rPr>
              <a:t>MICROSCOPIC</a:t>
            </a:r>
            <a:endParaRPr lang="en-US" sz="2400" b="1" dirty="0">
              <a:solidFill>
                <a:srgbClr val="C00000"/>
              </a:solidFill>
            </a:endParaRPr>
          </a:p>
        </p:txBody>
      </p:sp>
      <p:sp>
        <p:nvSpPr>
          <p:cNvPr id="8" name="Rectangle 7"/>
          <p:cNvSpPr/>
          <p:nvPr/>
        </p:nvSpPr>
        <p:spPr>
          <a:xfrm>
            <a:off x="297979" y="3811012"/>
            <a:ext cx="6096000" cy="2677656"/>
          </a:xfrm>
          <a:prstGeom prst="rect">
            <a:avLst/>
          </a:prstGeom>
        </p:spPr>
        <p:txBody>
          <a:bodyPr>
            <a:spAutoFit/>
          </a:bodyPr>
          <a:lstStyle/>
          <a:p>
            <a:pPr marL="342900" indent="-342900">
              <a:buFont typeface="Arial" panose="020B0604020202020204" pitchFamily="34" charset="0"/>
              <a:buChar char="•"/>
            </a:pPr>
            <a:r>
              <a:rPr lang="en-US" sz="2400" dirty="0" smtClean="0"/>
              <a:t>Enlarged </a:t>
            </a:r>
            <a:r>
              <a:rPr lang="en-US" sz="2400" dirty="0"/>
              <a:t>(up to 500 g)</a:t>
            </a:r>
          </a:p>
          <a:p>
            <a:pPr marL="342900" indent="-342900">
              <a:buFont typeface="Arial" panose="020B0604020202020204" pitchFamily="34" charset="0"/>
              <a:buChar char="•"/>
            </a:pPr>
            <a:r>
              <a:rPr lang="en-US" sz="2400" dirty="0" smtClean="0"/>
              <a:t>Soft consistency, thin</a:t>
            </a:r>
            <a:r>
              <a:rPr lang="en-US" sz="2400" dirty="0"/>
              <a:t>, tight </a:t>
            </a:r>
            <a:r>
              <a:rPr lang="en-US" sz="2400" dirty="0" smtClean="0"/>
              <a:t>capsules it </a:t>
            </a:r>
            <a:r>
              <a:rPr lang="en-US" sz="2400" dirty="0"/>
              <a:t>evaporates on the </a:t>
            </a:r>
            <a:r>
              <a:rPr lang="en-US" sz="2400" dirty="0" smtClean="0"/>
              <a:t>substrate</a:t>
            </a:r>
          </a:p>
          <a:p>
            <a:pPr marL="342900" indent="-342900">
              <a:buFont typeface="Arial" panose="020B0604020202020204" pitchFamily="34" charset="0"/>
              <a:buChar char="•"/>
            </a:pPr>
            <a:r>
              <a:rPr lang="en-US" sz="2400" dirty="0"/>
              <a:t>S</a:t>
            </a:r>
            <a:r>
              <a:rPr lang="en-US" sz="2400" dirty="0" smtClean="0"/>
              <a:t>wollen </a:t>
            </a:r>
            <a:r>
              <a:rPr lang="en-US" sz="2400" dirty="0"/>
              <a:t>red pulp, masking the lymphatics</a:t>
            </a:r>
          </a:p>
          <a:p>
            <a:r>
              <a:rPr lang="en-US" sz="2400" dirty="0"/>
              <a:t>follicles and </a:t>
            </a:r>
            <a:r>
              <a:rPr lang="en-US" sz="2400" dirty="0" smtClean="0"/>
              <a:t>trabeculae</a:t>
            </a:r>
          </a:p>
          <a:p>
            <a:pPr marL="342900" indent="-342900">
              <a:buFont typeface="Arial" panose="020B0604020202020204" pitchFamily="34" charset="0"/>
              <a:buChar char="•"/>
            </a:pPr>
            <a:r>
              <a:rPr lang="en-US" sz="2400" dirty="0" smtClean="0"/>
              <a:t>The </a:t>
            </a:r>
            <a:r>
              <a:rPr lang="en-US" sz="2400" dirty="0"/>
              <a:t>pulp is ``wiped</a:t>
            </a:r>
            <a:r>
              <a:rPr lang="en-US" sz="2400" dirty="0" smtClean="0"/>
              <a:t>'‘</a:t>
            </a:r>
          </a:p>
          <a:p>
            <a:pPr marL="342900" indent="-342900">
              <a:buFont typeface="Arial" panose="020B0604020202020204" pitchFamily="34" charset="0"/>
              <a:buChar char="•"/>
            </a:pPr>
            <a:r>
              <a:rPr lang="en-US" sz="2400" dirty="0" smtClean="0"/>
              <a:t>Foci </a:t>
            </a:r>
            <a:r>
              <a:rPr lang="en-US" sz="2400" dirty="0"/>
              <a:t>of bleeding</a:t>
            </a:r>
          </a:p>
        </p:txBody>
      </p:sp>
      <p:sp>
        <p:nvSpPr>
          <p:cNvPr id="9" name="Rectangle 8"/>
          <p:cNvSpPr/>
          <p:nvPr/>
        </p:nvSpPr>
        <p:spPr>
          <a:xfrm>
            <a:off x="6499273" y="3708733"/>
            <a:ext cx="5788427" cy="2677656"/>
          </a:xfrm>
          <a:prstGeom prst="rect">
            <a:avLst/>
          </a:prstGeom>
        </p:spPr>
        <p:txBody>
          <a:bodyPr wrap="square">
            <a:spAutoFit/>
          </a:bodyPr>
          <a:lstStyle/>
          <a:p>
            <a:pPr marL="342900" indent="-342900">
              <a:buFont typeface="Arial" panose="020B0604020202020204" pitchFamily="34" charset="0"/>
              <a:buChar char="•"/>
            </a:pPr>
            <a:r>
              <a:rPr lang="en-US" sz="2400" dirty="0" smtClean="0"/>
              <a:t>Severe </a:t>
            </a:r>
            <a:r>
              <a:rPr lang="en-US" sz="2400" dirty="0"/>
              <a:t>hyperemia of the red pulp</a:t>
            </a:r>
          </a:p>
          <a:p>
            <a:pPr marL="342900" indent="-342900">
              <a:buFont typeface="Arial" panose="020B0604020202020204" pitchFamily="34" charset="0"/>
              <a:buChar char="•"/>
            </a:pPr>
            <a:r>
              <a:rPr lang="en-US" sz="2400" dirty="0"/>
              <a:t>Neutrophil accumulation, </a:t>
            </a:r>
            <a:r>
              <a:rPr lang="en-US" sz="2400" dirty="0" smtClean="0"/>
              <a:t>less lymphocytes</a:t>
            </a:r>
            <a:r>
              <a:rPr lang="en-US" sz="2400" dirty="0"/>
              <a:t>, </a:t>
            </a:r>
            <a:r>
              <a:rPr lang="en-US" sz="2400" dirty="0" smtClean="0"/>
              <a:t>macrophages and </a:t>
            </a:r>
            <a:r>
              <a:rPr lang="en-US" sz="2400" dirty="0"/>
              <a:t>plasma cells</a:t>
            </a:r>
          </a:p>
          <a:p>
            <a:pPr marL="342900" indent="-342900">
              <a:buFont typeface="Arial" panose="020B0604020202020204" pitchFamily="34" charset="0"/>
              <a:buChar char="•"/>
            </a:pPr>
            <a:r>
              <a:rPr lang="en-US" sz="2400" dirty="0"/>
              <a:t>Lymphatic follicles hyperplastic, with </a:t>
            </a:r>
            <a:r>
              <a:rPr lang="en-US" sz="2400" dirty="0" smtClean="0"/>
              <a:t>enlarged </a:t>
            </a:r>
            <a:r>
              <a:rPr lang="en-US" sz="2400" dirty="0" err="1" smtClean="0"/>
              <a:t>germinative</a:t>
            </a:r>
            <a:r>
              <a:rPr lang="en-US" sz="2400" dirty="0" smtClean="0"/>
              <a:t> centers</a:t>
            </a:r>
            <a:endParaRPr lang="en-US" sz="2400" dirty="0"/>
          </a:p>
          <a:p>
            <a:pPr marL="342900" indent="-342900">
              <a:buFont typeface="Arial" panose="020B0604020202020204" pitchFamily="34" charset="0"/>
              <a:buChar char="•"/>
            </a:pPr>
            <a:r>
              <a:rPr lang="en-US" sz="2400" dirty="0" smtClean="0"/>
              <a:t>Frequent </a:t>
            </a:r>
            <a:r>
              <a:rPr lang="en-US" sz="2400" dirty="0"/>
              <a:t>focal necrosis</a:t>
            </a:r>
          </a:p>
        </p:txBody>
      </p:sp>
    </p:spTree>
    <p:extLst>
      <p:ext uri="{BB962C8B-B14F-4D97-AF65-F5344CB8AC3E}">
        <p14:creationId xmlns:p14="http://schemas.microsoft.com/office/powerpoint/2010/main" val="416017125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354" y="1037835"/>
            <a:ext cx="11774657" cy="4351338"/>
          </a:xfrm>
        </p:spPr>
        <p:txBody>
          <a:bodyPr>
            <a:normAutofit/>
          </a:bodyPr>
          <a:lstStyle/>
          <a:p>
            <a:pPr marL="0" indent="0">
              <a:buNone/>
            </a:pPr>
            <a:r>
              <a:rPr lang="en-US" sz="2400" b="1" dirty="0">
                <a:solidFill>
                  <a:srgbClr val="C00000"/>
                </a:solidFill>
              </a:rPr>
              <a:t>MACROSCOPIC AND MICROSCOPIC APPEARANCE OF OTHER ORGANS</a:t>
            </a:r>
          </a:p>
          <a:p>
            <a:r>
              <a:rPr lang="en-US" sz="2400" b="1" dirty="0">
                <a:solidFill>
                  <a:srgbClr val="C00000"/>
                </a:solidFill>
              </a:rPr>
              <a:t>LYMPH NODES</a:t>
            </a:r>
            <a:r>
              <a:rPr lang="en-US" sz="2400" dirty="0"/>
              <a:t>: enlarged, hyperplastic, enlarged follicular germinal centers, large number of leukocytes in the sinusoids</a:t>
            </a:r>
          </a:p>
          <a:p>
            <a:r>
              <a:rPr lang="en-US" sz="2400" b="1" dirty="0">
                <a:solidFill>
                  <a:srgbClr val="C00000"/>
                </a:solidFill>
              </a:rPr>
              <a:t>LIVER</a:t>
            </a:r>
            <a:r>
              <a:rPr lang="en-US" sz="2400" dirty="0"/>
              <a:t>: multiplied </a:t>
            </a:r>
            <a:r>
              <a:rPr lang="en-US" sz="2400" dirty="0" err="1"/>
              <a:t>Kupffer</a:t>
            </a:r>
            <a:r>
              <a:rPr lang="en-US" sz="2400" dirty="0"/>
              <a:t> cells</a:t>
            </a:r>
          </a:p>
          <a:p>
            <a:r>
              <a:rPr lang="en-US" sz="2400" b="1" dirty="0" smtClean="0">
                <a:solidFill>
                  <a:srgbClr val="C00000"/>
                </a:solidFill>
              </a:rPr>
              <a:t>BONE MARROW</a:t>
            </a:r>
            <a:r>
              <a:rPr lang="en-US" sz="2400" dirty="0" smtClean="0"/>
              <a:t>: </a:t>
            </a:r>
            <a:r>
              <a:rPr lang="en-US" sz="2400" dirty="0"/>
              <a:t>marked hyperplasia of the granulocytic line</a:t>
            </a:r>
          </a:p>
          <a:p>
            <a:r>
              <a:rPr lang="en-US" sz="2400" b="1" dirty="0">
                <a:solidFill>
                  <a:srgbClr val="C00000"/>
                </a:solidFill>
              </a:rPr>
              <a:t>OTHER TISSUES</a:t>
            </a:r>
            <a:r>
              <a:rPr lang="en-US" sz="2400" dirty="0"/>
              <a:t>: hyperemia with numerous neutrophils in the lumen of blood vessels as an expression of leukocytosis</a:t>
            </a:r>
            <a:endParaRPr lang="en-US" sz="2400" dirty="0"/>
          </a:p>
        </p:txBody>
      </p:sp>
      <p:sp>
        <p:nvSpPr>
          <p:cNvPr id="4" name="Rectangle 3"/>
          <p:cNvSpPr/>
          <p:nvPr/>
        </p:nvSpPr>
        <p:spPr>
          <a:xfrm>
            <a:off x="4594273" y="114505"/>
            <a:ext cx="2056974" cy="923330"/>
          </a:xfrm>
          <a:prstGeom prst="rect">
            <a:avLst/>
          </a:prstGeom>
          <a:noFill/>
        </p:spPr>
        <p:txBody>
          <a:bodyPr wrap="none" lIns="91440" tIns="45720" rIns="91440" bIns="45720">
            <a:spAutoFit/>
          </a:bodyPr>
          <a:lstStyle/>
          <a:p>
            <a:r>
              <a:rPr lang="en-US" sz="5400" b="1" dirty="0" smtClean="0">
                <a:ln w="22225">
                  <a:solidFill>
                    <a:schemeClr val="accent2"/>
                  </a:solidFill>
                  <a:prstDash val="solid"/>
                </a:ln>
                <a:solidFill>
                  <a:schemeClr val="accent2">
                    <a:lumMod val="40000"/>
                    <a:lumOff val="60000"/>
                  </a:schemeClr>
                </a:solidFill>
              </a:rPr>
              <a:t>SEPSIS</a:t>
            </a:r>
            <a:endParaRPr lang="en-US" sz="5400" b="1" dirty="0">
              <a:ln w="22225">
                <a:solidFill>
                  <a:schemeClr val="accent2"/>
                </a:solidFill>
                <a:prstDash val="solid"/>
              </a:ln>
              <a:solidFill>
                <a:schemeClr val="accent2">
                  <a:lumMod val="40000"/>
                  <a:lumOff val="60000"/>
                </a:schemeClr>
              </a:solidFill>
            </a:endParaRPr>
          </a:p>
        </p:txBody>
      </p:sp>
      <p:sp>
        <p:nvSpPr>
          <p:cNvPr id="5" name="object 20"/>
          <p:cNvSpPr/>
          <p:nvPr/>
        </p:nvSpPr>
        <p:spPr>
          <a:xfrm>
            <a:off x="0" y="4135902"/>
            <a:ext cx="2841674" cy="2722098"/>
          </a:xfrm>
          <a:prstGeom prst="rect">
            <a:avLst/>
          </a:prstGeom>
          <a:blipFill>
            <a:blip r:embed="rId2" cstate="print"/>
            <a:stretch>
              <a:fillRect/>
            </a:stretch>
          </a:blipFill>
        </p:spPr>
        <p:txBody>
          <a:bodyPr wrap="square" lIns="0" tIns="0" rIns="0" bIns="0" rtlCol="0"/>
          <a:lstStyle/>
          <a:p>
            <a:endParaRPr/>
          </a:p>
        </p:txBody>
      </p:sp>
      <p:sp>
        <p:nvSpPr>
          <p:cNvPr id="6" name="object 19"/>
          <p:cNvSpPr/>
          <p:nvPr/>
        </p:nvSpPr>
        <p:spPr>
          <a:xfrm>
            <a:off x="3123028" y="4135902"/>
            <a:ext cx="2841674" cy="2722098"/>
          </a:xfrm>
          <a:prstGeom prst="rect">
            <a:avLst/>
          </a:prstGeom>
          <a:blipFill>
            <a:blip r:embed="rId3" cstate="print"/>
            <a:stretch>
              <a:fillRect/>
            </a:stretch>
          </a:blipFill>
        </p:spPr>
        <p:txBody>
          <a:bodyPr wrap="square" lIns="0" tIns="0" rIns="0" bIns="0" rtlCol="0"/>
          <a:lstStyle/>
          <a:p>
            <a:endParaRPr/>
          </a:p>
        </p:txBody>
      </p:sp>
      <p:sp>
        <p:nvSpPr>
          <p:cNvPr id="7" name="object 20"/>
          <p:cNvSpPr/>
          <p:nvPr/>
        </p:nvSpPr>
        <p:spPr>
          <a:xfrm>
            <a:off x="6246056" y="4135902"/>
            <a:ext cx="2818655" cy="2722098"/>
          </a:xfrm>
          <a:prstGeom prst="rect">
            <a:avLst/>
          </a:prstGeom>
          <a:blipFill>
            <a:blip r:embed="rId4" cstate="print"/>
            <a:stretch>
              <a:fillRect/>
            </a:stretch>
          </a:blipFill>
        </p:spPr>
        <p:txBody>
          <a:bodyPr wrap="square" lIns="0" tIns="0" rIns="0" bIns="0" rtlCol="0"/>
          <a:lstStyle/>
          <a:p>
            <a:endParaRPr/>
          </a:p>
        </p:txBody>
      </p:sp>
      <p:sp>
        <p:nvSpPr>
          <p:cNvPr id="8" name="object 19"/>
          <p:cNvSpPr/>
          <p:nvPr/>
        </p:nvSpPr>
        <p:spPr>
          <a:xfrm>
            <a:off x="9389011" y="4135902"/>
            <a:ext cx="2807677" cy="2722098"/>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94127694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498081" y="0"/>
            <a:ext cx="4693920" cy="6858000"/>
          </a:xfrm>
          <a:prstGeom prst="rect">
            <a:avLst/>
          </a:prstGeom>
        </p:spPr>
      </p:pic>
      <p:sp>
        <p:nvSpPr>
          <p:cNvPr id="6" name="Rectangle 5"/>
          <p:cNvSpPr/>
          <p:nvPr/>
        </p:nvSpPr>
        <p:spPr>
          <a:xfrm>
            <a:off x="1231343" y="2432763"/>
            <a:ext cx="4859968" cy="1754326"/>
          </a:xfrm>
          <a:prstGeom prst="rect">
            <a:avLst/>
          </a:prstGeom>
          <a:noFill/>
        </p:spPr>
        <p:txBody>
          <a:bodyPr wrap="square" lIns="91440" tIns="45720" rIns="91440" bIns="45720">
            <a:spAutoFit/>
          </a:bodyPr>
          <a:lstStyle/>
          <a:p>
            <a:pPr algn="ctr"/>
            <a:r>
              <a:rPr lang="en-US" sz="5400" b="1" cap="none" spc="0" dirty="0" smtClean="0">
                <a:ln w="0"/>
                <a:solidFill>
                  <a:srgbClr val="990033"/>
                </a:solidFill>
                <a:effectLst>
                  <a:reflection blurRad="6350" stA="53000" endA="300" endPos="35500" dir="5400000" sy="-90000" algn="bl" rotWithShape="0"/>
                </a:effectLst>
              </a:rPr>
              <a:t>Thank you for your attention</a:t>
            </a:r>
            <a:endParaRPr lang="en-US" sz="5400" b="1" cap="none" spc="0" dirty="0">
              <a:ln w="0"/>
              <a:solidFill>
                <a:srgbClr val="990033"/>
              </a:solidFill>
              <a:effectLst>
                <a:reflection blurRad="6350" stA="53000" endA="300" endPos="35500" dir="5400000" sy="-90000" algn="bl" rotWithShape="0"/>
              </a:effectLst>
            </a:endParaRPr>
          </a:p>
        </p:txBody>
      </p:sp>
    </p:spTree>
    <p:extLst>
      <p:ext uri="{BB962C8B-B14F-4D97-AF65-F5344CB8AC3E}">
        <p14:creationId xmlns:p14="http://schemas.microsoft.com/office/powerpoint/2010/main" val="4257410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978769"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MORPHOLOGICAL</a:t>
            </a:r>
          </a:p>
          <a:p>
            <a:pPr algn="ctr"/>
            <a:r>
              <a:rPr lang="en-US" sz="2400" b="1" dirty="0" smtClean="0"/>
              <a:t> DIVISION OF INFLAMMATION</a:t>
            </a:r>
            <a:endParaRPr lang="en-US" sz="2400" b="1" dirty="0"/>
          </a:p>
        </p:txBody>
      </p:sp>
      <p:sp>
        <p:nvSpPr>
          <p:cNvPr id="5" name="Rectangle 4"/>
          <p:cNvSpPr/>
          <p:nvPr/>
        </p:nvSpPr>
        <p:spPr>
          <a:xfrm>
            <a:off x="1718507" y="2315027"/>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FIBRINOUS </a:t>
            </a:r>
          </a:p>
        </p:txBody>
      </p:sp>
      <p:sp>
        <p:nvSpPr>
          <p:cNvPr id="7" name="Rectangle 6"/>
          <p:cNvSpPr/>
          <p:nvPr/>
        </p:nvSpPr>
        <p:spPr>
          <a:xfrm>
            <a:off x="5263661" y="3941229"/>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HEMORRHAGIC</a:t>
            </a:r>
          </a:p>
        </p:txBody>
      </p:sp>
      <p:sp>
        <p:nvSpPr>
          <p:cNvPr id="9" name="Rectangle 8"/>
          <p:cNvSpPr/>
          <p:nvPr/>
        </p:nvSpPr>
        <p:spPr>
          <a:xfrm>
            <a:off x="5580185" y="6284191"/>
            <a:ext cx="6611815"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ACCORDING TO THE CHARACTER OF THE EXUDATE</a:t>
            </a:r>
            <a:endParaRPr lang="en-US" sz="2400" b="1" dirty="0"/>
          </a:p>
        </p:txBody>
      </p:sp>
      <p:sp>
        <p:nvSpPr>
          <p:cNvPr id="8" name="Rectangle 7"/>
          <p:cNvSpPr/>
          <p:nvPr/>
        </p:nvSpPr>
        <p:spPr>
          <a:xfrm>
            <a:off x="313985" y="1403069"/>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SEROUS </a:t>
            </a:r>
          </a:p>
        </p:txBody>
      </p:sp>
      <p:sp>
        <p:nvSpPr>
          <p:cNvPr id="10" name="Rectangle 9"/>
          <p:cNvSpPr/>
          <p:nvPr/>
        </p:nvSpPr>
        <p:spPr>
          <a:xfrm>
            <a:off x="3370288" y="3125901"/>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PURULENT</a:t>
            </a:r>
          </a:p>
        </p:txBody>
      </p:sp>
      <p:sp>
        <p:nvSpPr>
          <p:cNvPr id="11" name="Rectangle 10"/>
          <p:cNvSpPr/>
          <p:nvPr/>
        </p:nvSpPr>
        <p:spPr>
          <a:xfrm>
            <a:off x="7044492" y="4756557"/>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GANGRENOUS</a:t>
            </a:r>
          </a:p>
        </p:txBody>
      </p:sp>
      <p:sp>
        <p:nvSpPr>
          <p:cNvPr id="12" name="Rectangle 11"/>
          <p:cNvSpPr/>
          <p:nvPr/>
        </p:nvSpPr>
        <p:spPr>
          <a:xfrm>
            <a:off x="8886092" y="5587494"/>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CATARRHAL</a:t>
            </a:r>
            <a:endParaRPr lang="en-US" sz="2400" dirty="0"/>
          </a:p>
        </p:txBody>
      </p:sp>
    </p:spTree>
    <p:extLst>
      <p:ext uri="{BB962C8B-B14F-4D97-AF65-F5344CB8AC3E}">
        <p14:creationId xmlns:p14="http://schemas.microsoft.com/office/powerpoint/2010/main" val="17373625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ahoma"/>
                <a:cs typeface="Tahoma"/>
              </a:rPr>
              <a:t/>
            </a:r>
            <a:br>
              <a:rPr lang="en-US" dirty="0">
                <a:latin typeface="Tahoma"/>
                <a:cs typeface="Tahoma"/>
              </a:rPr>
            </a:br>
            <a:endParaRPr lang="en-US" dirty="0"/>
          </a:p>
        </p:txBody>
      </p:sp>
      <p:sp>
        <p:nvSpPr>
          <p:cNvPr id="3" name="Content Placeholder 2"/>
          <p:cNvSpPr>
            <a:spLocks noGrp="1"/>
          </p:cNvSpPr>
          <p:nvPr>
            <p:ph idx="1"/>
          </p:nvPr>
        </p:nvSpPr>
        <p:spPr/>
        <p:txBody>
          <a:bodyPr/>
          <a:lstStyle/>
          <a:p>
            <a:endParaRPr lang="en-US" dirty="0"/>
          </a:p>
        </p:txBody>
      </p:sp>
      <p:pic>
        <p:nvPicPr>
          <p:cNvPr id="6" name="Picture 5"/>
          <p:cNvPicPr>
            <a:picLocks noChangeAspect="1"/>
          </p:cNvPicPr>
          <p:nvPr/>
        </p:nvPicPr>
        <p:blipFill>
          <a:blip r:embed="rId2"/>
          <a:stretch>
            <a:fillRect/>
          </a:stretch>
        </p:blipFill>
        <p:spPr>
          <a:xfrm>
            <a:off x="0" y="1349097"/>
            <a:ext cx="12192000" cy="4529138"/>
          </a:xfrm>
          <a:prstGeom prst="rect">
            <a:avLst/>
          </a:prstGeom>
        </p:spPr>
      </p:pic>
      <p:sp>
        <p:nvSpPr>
          <p:cNvPr id="7" name="Rectangle 6"/>
          <p:cNvSpPr/>
          <p:nvPr/>
        </p:nvSpPr>
        <p:spPr>
          <a:xfrm>
            <a:off x="0" y="511516"/>
            <a:ext cx="9397218"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spc="-5" dirty="0" smtClean="0">
                <a:latin typeface="Tahoma"/>
                <a:cs typeface="Tahoma"/>
              </a:rPr>
              <a:t>HIPOKRAT AND CELSUS</a:t>
            </a:r>
            <a:endParaRPr lang="en-US" sz="2400" b="1" dirty="0"/>
          </a:p>
        </p:txBody>
      </p:sp>
      <p:sp>
        <p:nvSpPr>
          <p:cNvPr id="9" name="Rectangle 8"/>
          <p:cNvSpPr/>
          <p:nvPr/>
        </p:nvSpPr>
        <p:spPr>
          <a:xfrm>
            <a:off x="8525022" y="6269581"/>
            <a:ext cx="3666978"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5080" algn="r">
              <a:lnSpc>
                <a:spcPct val="100000"/>
              </a:lnSpc>
              <a:spcBef>
                <a:spcPts val="2250"/>
              </a:spcBef>
            </a:pPr>
            <a:r>
              <a:rPr lang="en-US" sz="2400" b="1" spc="-5" dirty="0" smtClean="0">
                <a:latin typeface="Tahoma"/>
                <a:cs typeface="Tahoma"/>
              </a:rPr>
              <a:t>GALEN AND VIRCHOFF</a:t>
            </a:r>
            <a:endParaRPr lang="en-US" sz="2400" dirty="0">
              <a:latin typeface="Tahoma"/>
              <a:cs typeface="Tahoma"/>
            </a:endParaRPr>
          </a:p>
        </p:txBody>
      </p:sp>
    </p:spTree>
    <p:extLst>
      <p:ext uri="{BB962C8B-B14F-4D97-AF65-F5344CB8AC3E}">
        <p14:creationId xmlns:p14="http://schemas.microsoft.com/office/powerpoint/2010/main" val="14403297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978769"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SYSTEMIC SIGNS OF INFLAMMATION</a:t>
            </a:r>
            <a:endParaRPr lang="en-US" sz="2400" b="1" dirty="0"/>
          </a:p>
        </p:txBody>
      </p:sp>
      <p:sp>
        <p:nvSpPr>
          <p:cNvPr id="5" name="Rectangle 4"/>
          <p:cNvSpPr/>
          <p:nvPr/>
        </p:nvSpPr>
        <p:spPr>
          <a:xfrm>
            <a:off x="0" y="1529831"/>
            <a:ext cx="5359791"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INFLAMMATION FEVER, SHIFTERS</a:t>
            </a:r>
          </a:p>
        </p:txBody>
      </p:sp>
      <p:sp>
        <p:nvSpPr>
          <p:cNvPr id="6" name="Rectangle 5"/>
          <p:cNvSpPr/>
          <p:nvPr/>
        </p:nvSpPr>
        <p:spPr>
          <a:xfrm>
            <a:off x="1392701" y="2529726"/>
            <a:ext cx="5359791"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BODY TEMPERATURE INCREASE</a:t>
            </a:r>
          </a:p>
        </p:txBody>
      </p:sp>
      <p:sp>
        <p:nvSpPr>
          <p:cNvPr id="7" name="Rectangle 6"/>
          <p:cNvSpPr/>
          <p:nvPr/>
        </p:nvSpPr>
        <p:spPr>
          <a:xfrm>
            <a:off x="3622430" y="3529621"/>
            <a:ext cx="4494628"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ACCELERATED SEDIMENTATION</a:t>
            </a:r>
          </a:p>
        </p:txBody>
      </p:sp>
      <p:sp>
        <p:nvSpPr>
          <p:cNvPr id="8" name="Rectangle 7"/>
          <p:cNvSpPr/>
          <p:nvPr/>
        </p:nvSpPr>
        <p:spPr>
          <a:xfrm>
            <a:off x="4921348" y="4529516"/>
            <a:ext cx="4787704"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LEUKOCYTOSIS</a:t>
            </a:r>
          </a:p>
        </p:txBody>
      </p:sp>
      <p:sp>
        <p:nvSpPr>
          <p:cNvPr id="9" name="Rectangle 8"/>
          <p:cNvSpPr/>
          <p:nvPr/>
        </p:nvSpPr>
        <p:spPr>
          <a:xfrm>
            <a:off x="6114757" y="5529411"/>
            <a:ext cx="4703298"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RAPID PULSE</a:t>
            </a:r>
            <a:endParaRPr lang="en-US" sz="2400" b="1" dirty="0"/>
          </a:p>
        </p:txBody>
      </p:sp>
    </p:spTree>
    <p:extLst>
      <p:ext uri="{BB962C8B-B14F-4D97-AF65-F5344CB8AC3E}">
        <p14:creationId xmlns:p14="http://schemas.microsoft.com/office/powerpoint/2010/main" val="36424587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8"/>
          <p:cNvSpPr/>
          <p:nvPr/>
        </p:nvSpPr>
        <p:spPr>
          <a:xfrm>
            <a:off x="1913206" y="1825625"/>
            <a:ext cx="8229599" cy="5032375"/>
          </a:xfrm>
          <a:prstGeom prst="rect">
            <a:avLst/>
          </a:prstGeom>
          <a:blipFill>
            <a:blip r:embed="rId2" cstate="print"/>
            <a:stretch>
              <a:fillRect/>
            </a:stretch>
          </a:blipFill>
        </p:spPr>
        <p:txBody>
          <a:bodyPr wrap="square" lIns="0" tIns="0" rIns="0" bIns="0" rtlCol="0"/>
          <a:lstStyle/>
          <a:p>
            <a:endParaRPr/>
          </a:p>
        </p:txBody>
      </p:sp>
      <p:sp>
        <p:nvSpPr>
          <p:cNvPr id="5" name="Rectangle 4"/>
          <p:cNvSpPr/>
          <p:nvPr/>
        </p:nvSpPr>
        <p:spPr>
          <a:xfrm>
            <a:off x="0" y="0"/>
            <a:ext cx="5978769"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MACROSCOPIC SIGNS OF INFLAMMATION</a:t>
            </a:r>
            <a:endParaRPr lang="en-US" sz="2400" b="1" dirty="0"/>
          </a:p>
        </p:txBody>
      </p:sp>
    </p:spTree>
    <p:extLst>
      <p:ext uri="{BB962C8B-B14F-4D97-AF65-F5344CB8AC3E}">
        <p14:creationId xmlns:p14="http://schemas.microsoft.com/office/powerpoint/2010/main" val="41978362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39936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30606"/>
            <a:ext cx="12192000" cy="1345474"/>
          </a:xfrm>
        </p:spPr>
        <p:txBody>
          <a:bodyPr>
            <a:normAutofit/>
          </a:bodyPr>
          <a:lstStyle/>
          <a:p>
            <a:r>
              <a:rPr lang="en-US" b="1" dirty="0" smtClean="0">
                <a:solidFill>
                  <a:srgbClr val="0070C0"/>
                </a:solidFill>
                <a:latin typeface="+mn-lt"/>
              </a:rPr>
              <a:t>Pathology of Inflammatory </a:t>
            </a:r>
            <a:r>
              <a:rPr lang="en-US" b="1" dirty="0">
                <a:solidFill>
                  <a:srgbClr val="0070C0"/>
                </a:solidFill>
                <a:latin typeface="+mn-lt"/>
              </a:rPr>
              <a:t>P</a:t>
            </a:r>
            <a:r>
              <a:rPr lang="en-US" b="1" dirty="0" smtClean="0">
                <a:solidFill>
                  <a:srgbClr val="0070C0"/>
                </a:solidFill>
                <a:latin typeface="+mn-lt"/>
              </a:rPr>
              <a:t>rocesses</a:t>
            </a:r>
            <a:endParaRPr lang="en-US" b="1" dirty="0">
              <a:solidFill>
                <a:srgbClr val="0070C0"/>
              </a:solidFill>
              <a:latin typeface="+mn-lt"/>
            </a:endParaRPr>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stretch>
            <a:fillRect/>
          </a:stretch>
        </p:blipFill>
        <p:spPr>
          <a:xfrm>
            <a:off x="0" y="1562100"/>
            <a:ext cx="12192000" cy="5735637"/>
          </a:xfrm>
          <a:prstGeom prst="rect">
            <a:avLst/>
          </a:prstGeom>
        </p:spPr>
      </p:pic>
      <p:sp>
        <p:nvSpPr>
          <p:cNvPr id="5" name="TextBox 4"/>
          <p:cNvSpPr txBox="1"/>
          <p:nvPr/>
        </p:nvSpPr>
        <p:spPr>
          <a:xfrm>
            <a:off x="8072846" y="6427113"/>
            <a:ext cx="3827417" cy="430887"/>
          </a:xfrm>
          <a:prstGeom prst="rect">
            <a:avLst/>
          </a:prstGeom>
          <a:noFill/>
        </p:spPr>
        <p:txBody>
          <a:bodyPr wrap="square" rtlCol="0">
            <a:spAutoFit/>
          </a:bodyPr>
          <a:lstStyle/>
          <a:p>
            <a:r>
              <a:rPr lang="en-US" sz="2200" b="1" dirty="0" smtClean="0">
                <a:solidFill>
                  <a:schemeClr val="bg1"/>
                </a:solidFill>
              </a:rPr>
              <a:t>Ass. Professor Milena </a:t>
            </a:r>
            <a:r>
              <a:rPr lang="en-US" sz="2200" b="1" dirty="0" err="1" smtClean="0">
                <a:solidFill>
                  <a:schemeClr val="bg1"/>
                </a:solidFill>
              </a:rPr>
              <a:t>Vuletic</a:t>
            </a:r>
            <a:endParaRPr lang="en-US" sz="2200" b="1" dirty="0">
              <a:solidFill>
                <a:schemeClr val="bg1"/>
              </a:solidFill>
            </a:endParaRPr>
          </a:p>
        </p:txBody>
      </p:sp>
    </p:spTree>
    <p:extLst>
      <p:ext uri="{BB962C8B-B14F-4D97-AF65-F5344CB8AC3E}">
        <p14:creationId xmlns:p14="http://schemas.microsoft.com/office/powerpoint/2010/main" val="29886015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4236290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6890369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4572" y="211014"/>
            <a:ext cx="10819228" cy="6457071"/>
          </a:xfrm>
        </p:spPr>
      </p:pic>
    </p:spTree>
    <p:extLst>
      <p:ext uri="{BB962C8B-B14F-4D97-AF65-F5344CB8AC3E}">
        <p14:creationId xmlns:p14="http://schemas.microsoft.com/office/powerpoint/2010/main" val="18791827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extLst>
      <p:ext uri="{BB962C8B-B14F-4D97-AF65-F5344CB8AC3E}">
        <p14:creationId xmlns:p14="http://schemas.microsoft.com/office/powerpoint/2010/main" val="2770507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309231" cy="6858000"/>
          </a:xfrm>
          <a:prstGeom prst="rect">
            <a:avLst/>
          </a:prstGeom>
        </p:spPr>
      </p:pic>
    </p:spTree>
    <p:extLst>
      <p:ext uri="{BB962C8B-B14F-4D97-AF65-F5344CB8AC3E}">
        <p14:creationId xmlns:p14="http://schemas.microsoft.com/office/powerpoint/2010/main" val="208883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16231562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752491"/>
          </a:xfrm>
          <a:prstGeom prst="rect">
            <a:avLst/>
          </a:prstGeom>
        </p:spPr>
      </p:pic>
    </p:spTree>
    <p:extLst>
      <p:ext uri="{BB962C8B-B14F-4D97-AF65-F5344CB8AC3E}">
        <p14:creationId xmlns:p14="http://schemas.microsoft.com/office/powerpoint/2010/main" val="8569836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857994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469835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294826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17566"/>
            <a:ext cx="12192000" cy="6740434"/>
          </a:xfrm>
        </p:spPr>
      </p:pic>
    </p:spTree>
    <p:extLst>
      <p:ext uri="{BB962C8B-B14F-4D97-AF65-F5344CB8AC3E}">
        <p14:creationId xmlns:p14="http://schemas.microsoft.com/office/powerpoint/2010/main" val="22481922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7329192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586672"/>
          </a:xfrm>
          <a:prstGeom prst="rect">
            <a:avLst/>
          </a:prstGeom>
        </p:spPr>
      </p:pic>
    </p:spTree>
    <p:extLst>
      <p:ext uri="{BB962C8B-B14F-4D97-AF65-F5344CB8AC3E}">
        <p14:creationId xmlns:p14="http://schemas.microsoft.com/office/powerpoint/2010/main" val="25210652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69180"/>
            <a:ext cx="11999742" cy="6484838"/>
          </a:xfrm>
          <a:prstGeom prst="rect">
            <a:avLst/>
          </a:prstGeom>
        </p:spPr>
      </p:pic>
    </p:spTree>
    <p:extLst>
      <p:ext uri="{BB962C8B-B14F-4D97-AF65-F5344CB8AC3E}">
        <p14:creationId xmlns:p14="http://schemas.microsoft.com/office/powerpoint/2010/main" val="34259364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1999" cy="6654018"/>
          </a:xfrm>
          <a:prstGeom prst="rect">
            <a:avLst/>
          </a:prstGeom>
        </p:spPr>
      </p:pic>
    </p:spTree>
    <p:extLst>
      <p:ext uri="{BB962C8B-B14F-4D97-AF65-F5344CB8AC3E}">
        <p14:creationId xmlns:p14="http://schemas.microsoft.com/office/powerpoint/2010/main" val="40215162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83844" y="0"/>
            <a:ext cx="11729965" cy="6683033"/>
          </a:xfrm>
          <a:prstGeom prst="rect">
            <a:avLst/>
          </a:prstGeom>
        </p:spPr>
      </p:pic>
    </p:spTree>
    <p:extLst>
      <p:ext uri="{BB962C8B-B14F-4D97-AF65-F5344CB8AC3E}">
        <p14:creationId xmlns:p14="http://schemas.microsoft.com/office/powerpoint/2010/main" val="13288543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172" y="211015"/>
            <a:ext cx="11985674" cy="6330706"/>
          </a:xfrm>
          <a:prstGeom prst="rect">
            <a:avLst/>
          </a:prstGeom>
        </p:spPr>
      </p:pic>
    </p:spTree>
    <p:extLst>
      <p:ext uri="{BB962C8B-B14F-4D97-AF65-F5344CB8AC3E}">
        <p14:creationId xmlns:p14="http://schemas.microsoft.com/office/powerpoint/2010/main" val="7321465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1999" cy="6569612"/>
          </a:xfrm>
          <a:prstGeom prst="rect">
            <a:avLst/>
          </a:prstGeom>
        </p:spPr>
      </p:pic>
    </p:spTree>
    <p:extLst>
      <p:ext uri="{BB962C8B-B14F-4D97-AF65-F5344CB8AC3E}">
        <p14:creationId xmlns:p14="http://schemas.microsoft.com/office/powerpoint/2010/main" val="42670804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744295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68812" y="0"/>
            <a:ext cx="12023188" cy="6858000"/>
          </a:xfrm>
          <a:prstGeom prst="rect">
            <a:avLst/>
          </a:prstGeom>
        </p:spPr>
      </p:pic>
    </p:spTree>
    <p:extLst>
      <p:ext uri="{BB962C8B-B14F-4D97-AF65-F5344CB8AC3E}">
        <p14:creationId xmlns:p14="http://schemas.microsoft.com/office/powerpoint/2010/main" val="33602737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66850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67006" y="1"/>
            <a:ext cx="3894909" cy="705393"/>
          </a:xfrm>
        </p:spPr>
        <p:txBody>
          <a:bodyPr/>
          <a:lstStyle/>
          <a:p>
            <a:r>
              <a:rPr lang="en-US" dirty="0" smtClean="0"/>
              <a:t>How to explain?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6204857" cy="6858000"/>
          </a:xfrm>
        </p:spPr>
      </p:pic>
      <p:sp>
        <p:nvSpPr>
          <p:cNvPr id="5" name="TextBox 4"/>
          <p:cNvSpPr txBox="1"/>
          <p:nvPr/>
        </p:nvSpPr>
        <p:spPr>
          <a:xfrm>
            <a:off x="7067005" y="705394"/>
            <a:ext cx="4624251" cy="5509200"/>
          </a:xfrm>
          <a:prstGeom prst="rect">
            <a:avLst/>
          </a:prstGeom>
          <a:noFill/>
        </p:spPr>
        <p:txBody>
          <a:bodyPr wrap="square" rtlCol="0">
            <a:spAutoFit/>
          </a:bodyPr>
          <a:lstStyle/>
          <a:p>
            <a:r>
              <a:rPr lang="en-US" sz="2200" dirty="0" smtClean="0"/>
              <a:t>Inflammation is the body's reaction to cell damage caused by the action of a harmful agent.</a:t>
            </a:r>
          </a:p>
          <a:p>
            <a:endParaRPr lang="en-US" sz="2200" dirty="0"/>
          </a:p>
          <a:p>
            <a:r>
              <a:rPr lang="en-US" sz="2200" dirty="0" smtClean="0"/>
              <a:t>The inflammatory process is a sum of morphological and biochemical reactions of connective tissue and blood vessels that were caused by various damages.</a:t>
            </a:r>
          </a:p>
          <a:p>
            <a:endParaRPr lang="en-US" sz="2200" dirty="0"/>
          </a:p>
          <a:p>
            <a:r>
              <a:rPr lang="en-US" sz="2200" dirty="0" smtClean="0"/>
              <a:t>Inflammation is a process whose goal is to limit, reduce, destroy or isolate the harmful agent, and then to initiate reparative and regenerative processes in the goal of healing and restitution of damaged tissue.</a:t>
            </a:r>
            <a:endParaRPr lang="en-US" sz="2200" dirty="0"/>
          </a:p>
        </p:txBody>
      </p:sp>
    </p:spTree>
    <p:extLst>
      <p:ext uri="{BB962C8B-B14F-4D97-AF65-F5344CB8AC3E}">
        <p14:creationId xmlns:p14="http://schemas.microsoft.com/office/powerpoint/2010/main" val="22753010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232332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81686" y="-1"/>
            <a:ext cx="7630607" cy="5275385"/>
          </a:xfrm>
          <a:prstGeom prst="rect">
            <a:avLst/>
          </a:prstGeom>
        </p:spPr>
      </p:pic>
      <p:pic>
        <p:nvPicPr>
          <p:cNvPr id="5" name="Picture 4"/>
          <p:cNvPicPr>
            <a:picLocks noChangeAspect="1"/>
          </p:cNvPicPr>
          <p:nvPr/>
        </p:nvPicPr>
        <p:blipFill>
          <a:blip r:embed="rId3"/>
          <a:stretch>
            <a:fillRect/>
          </a:stretch>
        </p:blipFill>
        <p:spPr>
          <a:xfrm>
            <a:off x="4994030" y="2415516"/>
            <a:ext cx="7299401" cy="4442484"/>
          </a:xfrm>
          <a:prstGeom prst="rect">
            <a:avLst/>
          </a:prstGeom>
        </p:spPr>
      </p:pic>
    </p:spTree>
    <p:extLst>
      <p:ext uri="{BB962C8B-B14F-4D97-AF65-F5344CB8AC3E}">
        <p14:creationId xmlns:p14="http://schemas.microsoft.com/office/powerpoint/2010/main" val="22821260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03696" y="211016"/>
            <a:ext cx="5463488" cy="4351338"/>
          </a:xfrm>
          <a:prstGeom prst="rect">
            <a:avLst/>
          </a:prstGeom>
        </p:spPr>
      </p:pic>
      <p:pic>
        <p:nvPicPr>
          <p:cNvPr id="5" name="Picture 4"/>
          <p:cNvPicPr>
            <a:picLocks noChangeAspect="1"/>
          </p:cNvPicPr>
          <p:nvPr/>
        </p:nvPicPr>
        <p:blipFill>
          <a:blip r:embed="rId3"/>
          <a:stretch>
            <a:fillRect/>
          </a:stretch>
        </p:blipFill>
        <p:spPr>
          <a:xfrm>
            <a:off x="5493746" y="211016"/>
            <a:ext cx="6366491" cy="4351338"/>
          </a:xfrm>
          <a:prstGeom prst="rect">
            <a:avLst/>
          </a:prstGeom>
        </p:spPr>
      </p:pic>
    </p:spTree>
    <p:extLst>
      <p:ext uri="{BB962C8B-B14F-4D97-AF65-F5344CB8AC3E}">
        <p14:creationId xmlns:p14="http://schemas.microsoft.com/office/powerpoint/2010/main" val="29436681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stretch>
            <a:fillRect/>
          </a:stretch>
        </p:blipFill>
        <p:spPr>
          <a:xfrm>
            <a:off x="0" y="845344"/>
            <a:ext cx="5584874" cy="5493434"/>
          </a:xfrm>
          <a:prstGeom prst="rect">
            <a:avLst/>
          </a:prstGeom>
        </p:spPr>
      </p:pic>
      <p:pic>
        <p:nvPicPr>
          <p:cNvPr id="8" name="Picture 7"/>
          <p:cNvPicPr>
            <a:picLocks noChangeAspect="1"/>
          </p:cNvPicPr>
          <p:nvPr/>
        </p:nvPicPr>
        <p:blipFill>
          <a:blip r:embed="rId3"/>
          <a:stretch>
            <a:fillRect/>
          </a:stretch>
        </p:blipFill>
        <p:spPr>
          <a:xfrm>
            <a:off x="5411373" y="845344"/>
            <a:ext cx="6780627" cy="6012656"/>
          </a:xfrm>
          <a:prstGeom prst="rect">
            <a:avLst/>
          </a:prstGeom>
        </p:spPr>
      </p:pic>
    </p:spTree>
    <p:extLst>
      <p:ext uri="{BB962C8B-B14F-4D97-AF65-F5344CB8AC3E}">
        <p14:creationId xmlns:p14="http://schemas.microsoft.com/office/powerpoint/2010/main" val="33803002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625883"/>
          </a:xfrm>
          <a:prstGeom prst="rect">
            <a:avLst/>
          </a:prstGeom>
        </p:spPr>
      </p:pic>
    </p:spTree>
    <p:extLst>
      <p:ext uri="{BB962C8B-B14F-4D97-AF65-F5344CB8AC3E}">
        <p14:creationId xmlns:p14="http://schemas.microsoft.com/office/powerpoint/2010/main" val="31839998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597748"/>
          </a:xfrm>
          <a:prstGeom prst="rect">
            <a:avLst/>
          </a:prstGeom>
        </p:spPr>
      </p:pic>
    </p:spTree>
    <p:extLst>
      <p:ext uri="{BB962C8B-B14F-4D97-AF65-F5344CB8AC3E}">
        <p14:creationId xmlns:p14="http://schemas.microsoft.com/office/powerpoint/2010/main" val="5627347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29375561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527409"/>
          </a:xfrm>
          <a:prstGeom prst="rect">
            <a:avLst/>
          </a:prstGeom>
        </p:spPr>
      </p:pic>
    </p:spTree>
    <p:extLst>
      <p:ext uri="{BB962C8B-B14F-4D97-AF65-F5344CB8AC3E}">
        <p14:creationId xmlns:p14="http://schemas.microsoft.com/office/powerpoint/2010/main" val="21716405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12542" y="140676"/>
            <a:ext cx="12079457" cy="6717323"/>
          </a:xfrm>
          <a:prstGeom prst="rect">
            <a:avLst/>
          </a:prstGeom>
        </p:spPr>
      </p:pic>
    </p:spTree>
    <p:extLst>
      <p:ext uri="{BB962C8B-B14F-4D97-AF65-F5344CB8AC3E}">
        <p14:creationId xmlns:p14="http://schemas.microsoft.com/office/powerpoint/2010/main" val="24132226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0"/>
            <a:ext cx="10515600" cy="1325563"/>
          </a:xfrm>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1336430"/>
            <a:ext cx="12191999" cy="5233181"/>
          </a:xfrm>
          <a:prstGeom prst="rect">
            <a:avLst/>
          </a:prstGeom>
        </p:spPr>
      </p:pic>
    </p:spTree>
    <p:extLst>
      <p:ext uri="{BB962C8B-B14F-4D97-AF65-F5344CB8AC3E}">
        <p14:creationId xmlns:p14="http://schemas.microsoft.com/office/powerpoint/2010/main" val="3006978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70073"/>
            <a:ext cx="10515600" cy="1325563"/>
          </a:xfrm>
        </p:spPr>
        <p:txBody>
          <a:bodyPr>
            <a:normAutofit/>
          </a:bodyPr>
          <a:lstStyle/>
          <a:p>
            <a:pPr marL="457200" indent="-457200">
              <a:buFont typeface="Arial" panose="020B0604020202020204" pitchFamily="34" charset="0"/>
              <a:buChar char="•"/>
            </a:pPr>
            <a:r>
              <a:rPr lang="en-US" sz="3000" b="1" dirty="0" smtClean="0"/>
              <a:t>With no exception the most common pathological processes.</a:t>
            </a:r>
            <a:br>
              <a:rPr lang="en-US" sz="3000" b="1" dirty="0" smtClean="0"/>
            </a:br>
            <a:endParaRPr lang="en-US" sz="3000" b="1" dirty="0"/>
          </a:p>
        </p:txBody>
      </p:sp>
      <p:sp>
        <p:nvSpPr>
          <p:cNvPr id="3" name="Content Placeholder 2"/>
          <p:cNvSpPr>
            <a:spLocks noGrp="1"/>
          </p:cNvSpPr>
          <p:nvPr>
            <p:ph idx="1"/>
          </p:nvPr>
        </p:nvSpPr>
        <p:spPr/>
        <p:txBody>
          <a:bodyPr/>
          <a:lstStyle/>
          <a:p>
            <a:pPr marL="0" indent="0">
              <a:buNone/>
            </a:pPr>
            <a:r>
              <a:rPr lang="en-US" b="1" dirty="0" smtClean="0">
                <a:solidFill>
                  <a:srgbClr val="0070C0"/>
                </a:solidFill>
              </a:rPr>
              <a:t>DIAGNOSIS:</a:t>
            </a:r>
          </a:p>
          <a:p>
            <a:r>
              <a:rPr lang="en-US" dirty="0" smtClean="0"/>
              <a:t>Latin name of the organ + suffix –it is</a:t>
            </a:r>
          </a:p>
          <a:p>
            <a:pPr marL="0" indent="0">
              <a:buNone/>
            </a:pPr>
            <a:r>
              <a:rPr lang="en-US" i="1" dirty="0" smtClean="0">
                <a:solidFill>
                  <a:srgbClr val="FF0000"/>
                </a:solidFill>
                <a:latin typeface="Palatino Linotype"/>
                <a:cs typeface="Palatino Linotype"/>
              </a:rPr>
              <a:t>      </a:t>
            </a:r>
            <a:r>
              <a:rPr lang="en-US" i="1" dirty="0" smtClean="0">
                <a:solidFill>
                  <a:srgbClr val="FF0000"/>
                </a:solidFill>
                <a:cs typeface="Palatino Linotype"/>
              </a:rPr>
              <a:t>bronchitis</a:t>
            </a:r>
            <a:r>
              <a:rPr lang="en-US" i="1" dirty="0">
                <a:solidFill>
                  <a:srgbClr val="FF0000"/>
                </a:solidFill>
                <a:cs typeface="Palatino Linotype"/>
              </a:rPr>
              <a:t>, hepatitis, </a:t>
            </a:r>
            <a:r>
              <a:rPr lang="en-US" i="1" spc="-5" dirty="0" err="1">
                <a:solidFill>
                  <a:srgbClr val="FF0000"/>
                </a:solidFill>
                <a:cs typeface="Palatino Linotype"/>
              </a:rPr>
              <a:t>laringitis</a:t>
            </a:r>
            <a:r>
              <a:rPr lang="en-US" i="1" spc="-5" dirty="0">
                <a:solidFill>
                  <a:srgbClr val="FF0000"/>
                </a:solidFill>
                <a:cs typeface="Palatino Linotype"/>
              </a:rPr>
              <a:t>, </a:t>
            </a:r>
            <a:r>
              <a:rPr lang="en-US" i="1" dirty="0">
                <a:solidFill>
                  <a:srgbClr val="FF0000"/>
                </a:solidFill>
                <a:cs typeface="Palatino Linotype"/>
              </a:rPr>
              <a:t>gastritis,</a:t>
            </a:r>
            <a:r>
              <a:rPr lang="en-US" i="1" spc="-95" dirty="0">
                <a:solidFill>
                  <a:srgbClr val="FF0000"/>
                </a:solidFill>
                <a:cs typeface="Palatino Linotype"/>
              </a:rPr>
              <a:t> </a:t>
            </a:r>
            <a:r>
              <a:rPr lang="en-US" i="1" spc="-5" dirty="0" smtClean="0">
                <a:solidFill>
                  <a:srgbClr val="FF0000"/>
                </a:solidFill>
                <a:cs typeface="Palatino Linotype"/>
              </a:rPr>
              <a:t>pharyngitis</a:t>
            </a:r>
          </a:p>
          <a:p>
            <a:pPr marL="0" indent="0">
              <a:buNone/>
            </a:pPr>
            <a:endParaRPr lang="en-US" dirty="0">
              <a:cs typeface="Palatino Linotype"/>
            </a:endParaRPr>
          </a:p>
          <a:p>
            <a:r>
              <a:rPr lang="en-US" dirty="0" smtClean="0"/>
              <a:t>TERMINOLOGY EXCEPTIONS:</a:t>
            </a:r>
          </a:p>
          <a:p>
            <a:r>
              <a:rPr lang="en-US" dirty="0" smtClean="0"/>
              <a:t>Angina, Pneumonia, </a:t>
            </a:r>
            <a:r>
              <a:rPr lang="en-US" dirty="0" err="1" smtClean="0"/>
              <a:t>Abscessus</a:t>
            </a:r>
            <a:r>
              <a:rPr lang="en-US" dirty="0" smtClean="0"/>
              <a:t>, </a:t>
            </a:r>
            <a:r>
              <a:rPr lang="en-US" dirty="0" err="1" smtClean="0"/>
              <a:t>Furunculus</a:t>
            </a:r>
            <a:r>
              <a:rPr lang="en-US" dirty="0" smtClean="0"/>
              <a:t>, Empyema</a:t>
            </a:r>
            <a:endParaRPr lang="en-US" dirty="0"/>
          </a:p>
        </p:txBody>
      </p:sp>
      <p:sp>
        <p:nvSpPr>
          <p:cNvPr id="6" name="Rectangle 5"/>
          <p:cNvSpPr/>
          <p:nvPr/>
        </p:nvSpPr>
        <p:spPr>
          <a:xfrm>
            <a:off x="0" y="-18866"/>
            <a:ext cx="4698609" cy="633046"/>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INFLAMMATION</a:t>
            </a:r>
            <a:endParaRPr lang="en-US" sz="2400" b="1" dirty="0"/>
          </a:p>
        </p:txBody>
      </p:sp>
    </p:spTree>
    <p:extLst>
      <p:ext uri="{BB962C8B-B14F-4D97-AF65-F5344CB8AC3E}">
        <p14:creationId xmlns:p14="http://schemas.microsoft.com/office/powerpoint/2010/main" val="35965395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5997" y="2247655"/>
            <a:ext cx="10515600" cy="4351338"/>
          </a:xfrm>
        </p:spPr>
        <p:txBody>
          <a:bodyPr>
            <a:normAutofit lnSpcReduction="10000"/>
          </a:bodyPr>
          <a:lstStyle/>
          <a:p>
            <a:r>
              <a:rPr lang="en-US" dirty="0" smtClean="0"/>
              <a:t>Output of liquids and electrolytes, without proteins and macromolecules</a:t>
            </a:r>
          </a:p>
          <a:p>
            <a:r>
              <a:rPr lang="en-US" dirty="0" smtClean="0"/>
              <a:t>Permeability increases due to: changes and damage to endothelial cells, disturbances in the difference between hydrostatic and oncotic cells pressures, as well as intra- and extravascular pressure ratios</a:t>
            </a:r>
          </a:p>
          <a:p>
            <a:r>
              <a:rPr lang="en-US" dirty="0" smtClean="0"/>
              <a:t>Permeability is also increased by chemically mediated changes:</a:t>
            </a:r>
          </a:p>
          <a:p>
            <a:r>
              <a:rPr lang="en-US" dirty="0"/>
              <a:t>C</a:t>
            </a:r>
            <a:r>
              <a:rPr lang="en-US" dirty="0" smtClean="0"/>
              <a:t>ontraction of endothelial cells (histamine, bradykinin and leukotrienes)</a:t>
            </a:r>
          </a:p>
          <a:p>
            <a:r>
              <a:rPr lang="en-US" dirty="0" smtClean="0"/>
              <a:t>Reorganization of the cytoskeleton (</a:t>
            </a:r>
            <a:r>
              <a:rPr lang="en-US" dirty="0" err="1" smtClean="0"/>
              <a:t>IFNγ</a:t>
            </a:r>
            <a:r>
              <a:rPr lang="en-US" dirty="0" smtClean="0"/>
              <a:t>, TNF, IL1) albumins are released first, then globulins, and finally fibrinogen</a:t>
            </a:r>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8910711" cy="898163"/>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INCREASED PERMEABILITY OF BLOOD VESSELS WALLS</a:t>
            </a:r>
            <a:endParaRPr lang="en-US" sz="2400" b="1" dirty="0"/>
          </a:p>
        </p:txBody>
      </p:sp>
    </p:spTree>
    <p:extLst>
      <p:ext uri="{BB962C8B-B14F-4D97-AF65-F5344CB8AC3E}">
        <p14:creationId xmlns:p14="http://schemas.microsoft.com/office/powerpoint/2010/main" val="16737633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5996" y="2247655"/>
            <a:ext cx="11091203" cy="4351338"/>
          </a:xfrm>
        </p:spPr>
        <p:txBody>
          <a:bodyPr>
            <a:normAutofit fontScale="92500"/>
          </a:bodyPr>
          <a:lstStyle/>
          <a:p>
            <a:pPr marL="0" indent="0">
              <a:buNone/>
            </a:pPr>
            <a:r>
              <a:rPr lang="en-US" b="1" dirty="0"/>
              <a:t>Leukocytes phagocytose </a:t>
            </a:r>
            <a:r>
              <a:rPr lang="en-US" b="1" dirty="0" smtClean="0"/>
              <a:t>pathogens that caused inflammation</a:t>
            </a:r>
            <a:r>
              <a:rPr lang="en-US" b="1" dirty="0"/>
              <a:t>, kill microorganisms, break down necrotic tissue and </a:t>
            </a:r>
            <a:r>
              <a:rPr lang="en-US" b="1" dirty="0" smtClean="0"/>
              <a:t>Ag.</a:t>
            </a:r>
          </a:p>
          <a:p>
            <a:pPr marL="0" indent="0">
              <a:buNone/>
            </a:pPr>
            <a:r>
              <a:rPr lang="en-US" b="1" dirty="0" smtClean="0"/>
              <a:t>EXTRAVASATION- the process of leaving blood vessels.</a:t>
            </a:r>
          </a:p>
          <a:p>
            <a:pPr marL="0" indent="0">
              <a:buNone/>
            </a:pPr>
            <a:r>
              <a:rPr lang="en-US" b="1" dirty="0" smtClean="0"/>
              <a:t>MARGINALIZATION - rolling and adhesion (selectins, </a:t>
            </a:r>
            <a:r>
              <a:rPr lang="en-US" b="1" dirty="0" err="1" smtClean="0"/>
              <a:t>integrins</a:t>
            </a:r>
            <a:r>
              <a:rPr lang="en-US" b="1" dirty="0" smtClean="0"/>
              <a:t> and immunoglobulins)</a:t>
            </a:r>
          </a:p>
          <a:p>
            <a:pPr marL="0" indent="0">
              <a:buNone/>
            </a:pPr>
            <a:r>
              <a:rPr lang="en-US" b="1" dirty="0" smtClean="0"/>
              <a:t>TRANSMIGRATION (pseudopods and enzymes that make openings in the BM)</a:t>
            </a:r>
          </a:p>
          <a:p>
            <a:pPr marL="0" indent="0">
              <a:buNone/>
            </a:pPr>
            <a:r>
              <a:rPr lang="en-US" b="1" dirty="0" smtClean="0"/>
              <a:t>migration - chemotaxis (spatially directed movement towards a chemical substance (chemoattractant gradient)</a:t>
            </a:r>
          </a:p>
          <a:p>
            <a:pPr marL="0" indent="0">
              <a:buNone/>
            </a:pPr>
            <a:r>
              <a:rPr lang="en-US" b="1" dirty="0" smtClean="0"/>
              <a:t>– bacterial products, components, complement system (C5a), cytokines (IL8), leukotrienes V4</a:t>
            </a:r>
          </a:p>
          <a:p>
            <a:pPr marL="0" indent="0">
              <a:buNone/>
            </a:pPr>
            <a:endParaRPr lang="en-US" b="1"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8910711" cy="898163"/>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EMIGRATION OF LEUCOCYTES IN EXUDATE</a:t>
            </a:r>
          </a:p>
        </p:txBody>
      </p:sp>
    </p:spTree>
    <p:extLst>
      <p:ext uri="{BB962C8B-B14F-4D97-AF65-F5344CB8AC3E}">
        <p14:creationId xmlns:p14="http://schemas.microsoft.com/office/powerpoint/2010/main" val="27722344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grpSp>
        <p:nvGrpSpPr>
          <p:cNvPr id="4" name="object 8"/>
          <p:cNvGrpSpPr/>
          <p:nvPr/>
        </p:nvGrpSpPr>
        <p:grpSpPr>
          <a:xfrm>
            <a:off x="1734502" y="1888808"/>
            <a:ext cx="8722995" cy="4288155"/>
            <a:chOff x="250825" y="1989080"/>
            <a:chExt cx="8722995" cy="4288155"/>
          </a:xfrm>
        </p:grpSpPr>
        <p:sp>
          <p:nvSpPr>
            <p:cNvPr id="5" name="object 9"/>
            <p:cNvSpPr/>
            <p:nvPr/>
          </p:nvSpPr>
          <p:spPr>
            <a:xfrm>
              <a:off x="250825" y="1989193"/>
              <a:ext cx="4265946" cy="4287649"/>
            </a:xfrm>
            <a:prstGeom prst="rect">
              <a:avLst/>
            </a:prstGeom>
            <a:blipFill>
              <a:blip r:embed="rId2" cstate="print"/>
              <a:stretch>
                <a:fillRect/>
              </a:stretch>
            </a:blipFill>
          </p:spPr>
          <p:txBody>
            <a:bodyPr wrap="square" lIns="0" tIns="0" rIns="0" bIns="0" rtlCol="0"/>
            <a:lstStyle/>
            <a:p>
              <a:endParaRPr/>
            </a:p>
          </p:txBody>
        </p:sp>
        <p:sp>
          <p:nvSpPr>
            <p:cNvPr id="6" name="object 10"/>
            <p:cNvSpPr/>
            <p:nvPr/>
          </p:nvSpPr>
          <p:spPr>
            <a:xfrm>
              <a:off x="4716526" y="1989080"/>
              <a:ext cx="4257040" cy="4276594"/>
            </a:xfrm>
            <a:prstGeom prst="rect">
              <a:avLst/>
            </a:prstGeom>
            <a:blipFill>
              <a:blip r:embed="rId3" cstate="print"/>
              <a:stretch>
                <a:fillRect/>
              </a:stretch>
            </a:blipFill>
          </p:spPr>
          <p:txBody>
            <a:bodyPr wrap="square" lIns="0" tIns="0" rIns="0" bIns="0" rtlCol="0"/>
            <a:lstStyle/>
            <a:p>
              <a:endParaRPr/>
            </a:p>
          </p:txBody>
        </p:sp>
      </p:grpSp>
      <p:sp>
        <p:nvSpPr>
          <p:cNvPr id="8" name="Rectangle 7"/>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9" name="Rectangle 8"/>
          <p:cNvSpPr/>
          <p:nvPr/>
        </p:nvSpPr>
        <p:spPr>
          <a:xfrm>
            <a:off x="0" y="927462"/>
            <a:ext cx="8910711" cy="898163"/>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EMIGRATION OF LEUCOCYTES IN EXUDATE</a:t>
            </a:r>
          </a:p>
        </p:txBody>
      </p:sp>
    </p:spTree>
    <p:extLst>
      <p:ext uri="{BB962C8B-B14F-4D97-AF65-F5344CB8AC3E}">
        <p14:creationId xmlns:p14="http://schemas.microsoft.com/office/powerpoint/2010/main" val="22472863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387962"/>
            <a:ext cx="10515600" cy="4351338"/>
          </a:xfrm>
        </p:spPr>
        <p:txBody>
          <a:bodyPr>
            <a:normAutofit fontScale="85000" lnSpcReduction="20000"/>
          </a:bodyPr>
          <a:lstStyle/>
          <a:p>
            <a:r>
              <a:rPr lang="en-US" dirty="0" smtClean="0"/>
              <a:t>Mediators are chemical substances that are activated during inflammation and represent mediators of reactions that are characteristic of certain stages of inflammation.</a:t>
            </a:r>
          </a:p>
          <a:p>
            <a:r>
              <a:rPr lang="en-US" dirty="0" smtClean="0"/>
              <a:t>They originate from plasma or cells</a:t>
            </a:r>
          </a:p>
          <a:p>
            <a:r>
              <a:rPr lang="en-US" dirty="0" smtClean="0"/>
              <a:t>The biological activity of the majority is manifested by binding to specific receptors on target cells</a:t>
            </a:r>
          </a:p>
          <a:p>
            <a:r>
              <a:rPr lang="en-US" dirty="0" smtClean="0"/>
              <a:t>This binding of mediators to specific receptors can stimulate the release of other mediators from them</a:t>
            </a:r>
          </a:p>
          <a:p>
            <a:r>
              <a:rPr lang="en-US" dirty="0" smtClean="0"/>
              <a:t>They can act on one or more cell types</a:t>
            </a:r>
          </a:p>
          <a:p>
            <a:r>
              <a:rPr lang="en-US" dirty="0" smtClean="0"/>
              <a:t>They can have different effects depending on the type of cells and tissues</a:t>
            </a:r>
          </a:p>
          <a:p>
            <a:r>
              <a:rPr lang="en-US" dirty="0" smtClean="0"/>
              <a:t>They are short lived</a:t>
            </a:r>
          </a:p>
          <a:p>
            <a:r>
              <a:rPr lang="en-US" dirty="0" smtClean="0"/>
              <a:t>Most mediators damage surrounding tissues</a:t>
            </a:r>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8910711" cy="898163"/>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CHEMICAL MEDIATORS</a:t>
            </a:r>
          </a:p>
        </p:txBody>
      </p:sp>
    </p:spTree>
    <p:extLst>
      <p:ext uri="{BB962C8B-B14F-4D97-AF65-F5344CB8AC3E}">
        <p14:creationId xmlns:p14="http://schemas.microsoft.com/office/powerpoint/2010/main" val="16953718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074680"/>
            <a:ext cx="11353800" cy="4783319"/>
          </a:xfrm>
        </p:spPr>
        <p:txBody>
          <a:bodyPr>
            <a:normAutofit fontScale="92500" lnSpcReduction="20000"/>
          </a:bodyPr>
          <a:lstStyle/>
          <a:p>
            <a:r>
              <a:rPr lang="en-US" dirty="0" smtClean="0"/>
              <a:t>Mediators from cells deposited (histamine, serotonin, lysosomal enzymes)</a:t>
            </a:r>
          </a:p>
          <a:p>
            <a:r>
              <a:rPr lang="en-US" dirty="0" smtClean="0"/>
              <a:t>created ‚‚de novo‚‚(prostaglandins, leukotrienes, platelet activation factor, cytokines, nitric oxide)</a:t>
            </a:r>
          </a:p>
          <a:p>
            <a:r>
              <a:rPr lang="en-US" dirty="0" smtClean="0"/>
              <a:t>Plasma mediators (complement system, </a:t>
            </a:r>
            <a:r>
              <a:rPr lang="en-US" dirty="0" err="1" smtClean="0"/>
              <a:t>kinin</a:t>
            </a:r>
            <a:r>
              <a:rPr lang="en-US" dirty="0" smtClean="0"/>
              <a:t> system, coagulation system)</a:t>
            </a:r>
          </a:p>
          <a:p>
            <a:r>
              <a:rPr lang="en-US" dirty="0" smtClean="0"/>
              <a:t>Histamine is mainly released by degranulation of mast cells, from basophils and platelets (</a:t>
            </a:r>
            <a:r>
              <a:rPr lang="en-US" dirty="0" err="1" smtClean="0"/>
              <a:t>decarboxylac</a:t>
            </a:r>
            <a:r>
              <a:rPr lang="en-US" dirty="0" smtClean="0"/>
              <a:t>. histidine), in response to various stimuli:</a:t>
            </a:r>
          </a:p>
          <a:p>
            <a:r>
              <a:rPr lang="en-US" dirty="0" smtClean="0"/>
              <a:t>physical damage (trauma, low or high temperature)</a:t>
            </a:r>
          </a:p>
          <a:p>
            <a:r>
              <a:rPr lang="en-US" dirty="0" smtClean="0"/>
              <a:t>immune reactions with binding of antibodies on mast cells</a:t>
            </a:r>
          </a:p>
          <a:p>
            <a:r>
              <a:rPr lang="en-US" dirty="0" smtClean="0"/>
              <a:t>complement fragments called </a:t>
            </a:r>
            <a:r>
              <a:rPr lang="en-US" dirty="0" err="1" smtClean="0"/>
              <a:t>anaphylatoxins</a:t>
            </a:r>
            <a:r>
              <a:rPr lang="en-US" dirty="0" smtClean="0"/>
              <a:t> (C3aC5a)</a:t>
            </a:r>
          </a:p>
          <a:p>
            <a:r>
              <a:rPr lang="en-US" dirty="0" smtClean="0"/>
              <a:t>proteins originating from leukocytes</a:t>
            </a:r>
          </a:p>
          <a:p>
            <a:r>
              <a:rPr lang="en-US" dirty="0" smtClean="0"/>
              <a:t>neuropeptides (substance P)</a:t>
            </a:r>
          </a:p>
          <a:p>
            <a:r>
              <a:rPr lang="en-US" dirty="0" smtClean="0"/>
              <a:t>cytokines (IL-1, IL-8).</a:t>
            </a:r>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6" name="Rectangle 5"/>
          <p:cNvSpPr/>
          <p:nvPr/>
        </p:nvSpPr>
        <p:spPr>
          <a:xfrm>
            <a:off x="0" y="927462"/>
            <a:ext cx="8910711" cy="898163"/>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CHEMICAL MEDIATORS</a:t>
            </a:r>
          </a:p>
        </p:txBody>
      </p:sp>
    </p:spTree>
    <p:extLst>
      <p:ext uri="{BB962C8B-B14F-4D97-AF65-F5344CB8AC3E}">
        <p14:creationId xmlns:p14="http://schemas.microsoft.com/office/powerpoint/2010/main" val="15856352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6" name="Rectangle 5"/>
          <p:cNvSpPr/>
          <p:nvPr/>
        </p:nvSpPr>
        <p:spPr>
          <a:xfrm>
            <a:off x="838200" y="1062399"/>
            <a:ext cx="4853354" cy="898163"/>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CHEMICAL MEDIATORS</a:t>
            </a:r>
          </a:p>
        </p:txBody>
      </p:sp>
      <p:sp>
        <p:nvSpPr>
          <p:cNvPr id="7" name="Rectangle 6"/>
          <p:cNvSpPr/>
          <p:nvPr/>
        </p:nvSpPr>
        <p:spPr>
          <a:xfrm>
            <a:off x="6500446" y="1062399"/>
            <a:ext cx="4853354" cy="898163"/>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HOW THEY’RE ACTING</a:t>
            </a:r>
          </a:p>
        </p:txBody>
      </p:sp>
      <p:sp>
        <p:nvSpPr>
          <p:cNvPr id="8" name="Rectangle 7"/>
          <p:cNvSpPr/>
          <p:nvPr/>
        </p:nvSpPr>
        <p:spPr>
          <a:xfrm>
            <a:off x="824719" y="1936959"/>
            <a:ext cx="3297702"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VASODILATATION</a:t>
            </a:r>
          </a:p>
        </p:txBody>
      </p:sp>
      <p:sp>
        <p:nvSpPr>
          <p:cNvPr id="9" name="Rectangle 8"/>
          <p:cNvSpPr/>
          <p:nvPr/>
        </p:nvSpPr>
        <p:spPr>
          <a:xfrm>
            <a:off x="7610622" y="5959837"/>
            <a:ext cx="3759591"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lysosomal enzymes, free</a:t>
            </a:r>
          </a:p>
          <a:p>
            <a:pPr algn="ctr"/>
            <a:r>
              <a:rPr lang="en-US" sz="2400" b="1" dirty="0" smtClean="0"/>
              <a:t>oxygen radicals</a:t>
            </a:r>
          </a:p>
        </p:txBody>
      </p:sp>
      <p:sp>
        <p:nvSpPr>
          <p:cNvPr id="10" name="Rectangle 9"/>
          <p:cNvSpPr/>
          <p:nvPr/>
        </p:nvSpPr>
        <p:spPr>
          <a:xfrm>
            <a:off x="821787" y="2907008"/>
            <a:ext cx="3297702"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INCREASE IN PERMEABILITY</a:t>
            </a:r>
          </a:p>
        </p:txBody>
      </p:sp>
      <p:sp>
        <p:nvSpPr>
          <p:cNvPr id="11" name="Rectangle 10"/>
          <p:cNvSpPr/>
          <p:nvPr/>
        </p:nvSpPr>
        <p:spPr>
          <a:xfrm>
            <a:off x="821787" y="3906074"/>
            <a:ext cx="3297702"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CHEMOTAXIS</a:t>
            </a:r>
          </a:p>
        </p:txBody>
      </p:sp>
      <p:sp>
        <p:nvSpPr>
          <p:cNvPr id="12" name="Rectangle 11"/>
          <p:cNvSpPr/>
          <p:nvPr/>
        </p:nvSpPr>
        <p:spPr>
          <a:xfrm>
            <a:off x="821787" y="4898189"/>
            <a:ext cx="3297702"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TEMPERATURE</a:t>
            </a:r>
          </a:p>
          <a:p>
            <a:pPr algn="ctr"/>
            <a:r>
              <a:rPr lang="en-US" sz="2400" b="1" dirty="0" smtClean="0"/>
              <a:t>PAIN</a:t>
            </a:r>
          </a:p>
        </p:txBody>
      </p:sp>
      <p:sp>
        <p:nvSpPr>
          <p:cNvPr id="13" name="Rectangle 12"/>
          <p:cNvSpPr/>
          <p:nvPr/>
        </p:nvSpPr>
        <p:spPr>
          <a:xfrm>
            <a:off x="821787" y="5931289"/>
            <a:ext cx="3297702"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TISSUE DAMAGE</a:t>
            </a:r>
          </a:p>
        </p:txBody>
      </p:sp>
      <p:sp>
        <p:nvSpPr>
          <p:cNvPr id="14" name="Rectangle 13"/>
          <p:cNvSpPr/>
          <p:nvPr/>
        </p:nvSpPr>
        <p:spPr>
          <a:xfrm>
            <a:off x="7610622" y="4989490"/>
            <a:ext cx="3759591"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IL1, TNF</a:t>
            </a:r>
          </a:p>
          <a:p>
            <a:pPr algn="ctr"/>
            <a:r>
              <a:rPr lang="en-US" sz="2400" b="1" dirty="0" smtClean="0"/>
              <a:t>prostaglandins, bradykinin</a:t>
            </a:r>
          </a:p>
        </p:txBody>
      </p:sp>
      <p:sp>
        <p:nvSpPr>
          <p:cNvPr id="15" name="Rectangle 14"/>
          <p:cNvSpPr/>
          <p:nvPr/>
        </p:nvSpPr>
        <p:spPr>
          <a:xfrm>
            <a:off x="7610622" y="3956390"/>
            <a:ext cx="3743178"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leukotrienes, S5a, bacterial products, cytokines (IL8, TNF)</a:t>
            </a:r>
          </a:p>
        </p:txBody>
      </p:sp>
      <p:sp>
        <p:nvSpPr>
          <p:cNvPr id="16" name="Rectangle 15"/>
          <p:cNvSpPr/>
          <p:nvPr/>
        </p:nvSpPr>
        <p:spPr>
          <a:xfrm>
            <a:off x="7610622" y="2946456"/>
            <a:ext cx="3743178"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histamine, bradykinin, C3a and C5a,</a:t>
            </a:r>
          </a:p>
          <a:p>
            <a:pPr algn="ctr"/>
            <a:r>
              <a:rPr lang="en-US" sz="2400" b="1" dirty="0" smtClean="0"/>
              <a:t>leukotrienes, TAF</a:t>
            </a:r>
          </a:p>
        </p:txBody>
      </p:sp>
      <p:sp>
        <p:nvSpPr>
          <p:cNvPr id="17" name="Rectangle 16"/>
          <p:cNvSpPr/>
          <p:nvPr/>
        </p:nvSpPr>
        <p:spPr>
          <a:xfrm>
            <a:off x="7610622" y="2008607"/>
            <a:ext cx="3743178" cy="898163"/>
          </a:xfrm>
          <a:prstGeom prst="rect">
            <a:avLst/>
          </a:prstGeom>
          <a:solidFill>
            <a:srgbClr val="0070C0">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histamine, bradykinin,</a:t>
            </a:r>
          </a:p>
          <a:p>
            <a:pPr algn="ctr"/>
            <a:r>
              <a:rPr lang="en-US" sz="2400" b="1" dirty="0" smtClean="0"/>
              <a:t>prostaglandins</a:t>
            </a:r>
          </a:p>
        </p:txBody>
      </p:sp>
    </p:spTree>
    <p:extLst>
      <p:ext uri="{BB962C8B-B14F-4D97-AF65-F5344CB8AC3E}">
        <p14:creationId xmlns:p14="http://schemas.microsoft.com/office/powerpoint/2010/main" val="41553407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2510" y="1069145"/>
            <a:ext cx="7296444" cy="4939006"/>
          </a:xfrm>
        </p:spPr>
        <p:txBody>
          <a:bodyPr>
            <a:noAutofit/>
          </a:bodyPr>
          <a:lstStyle/>
          <a:p>
            <a:r>
              <a:rPr lang="en-US" sz="2400" b="1" dirty="0" smtClean="0"/>
              <a:t>ALTERATIVE</a:t>
            </a:r>
            <a:r>
              <a:rPr lang="en-US" sz="2400" dirty="0" smtClean="0"/>
              <a:t>: tissue necrosis and/or degeneration predominate, develops due to the absence of blood vessels (endocarditis), the strong effect of the agent (fulminant hepatitis), rapid flow (hemorrhagic necrosis of the pancreas). The outcome is severe, permanent damage or death.</a:t>
            </a:r>
          </a:p>
          <a:p>
            <a:r>
              <a:rPr lang="en-US" sz="2400" b="1" dirty="0" smtClean="0"/>
              <a:t>EXUDATIVE</a:t>
            </a:r>
            <a:r>
              <a:rPr lang="en-US" sz="2400" dirty="0" smtClean="0"/>
              <a:t>: dominates microvasculature damage and exudate accumulation.</a:t>
            </a:r>
          </a:p>
          <a:p>
            <a:r>
              <a:rPr lang="en-US" sz="2400" b="1" dirty="0" smtClean="0"/>
              <a:t>PROLIFERATIVE</a:t>
            </a:r>
            <a:r>
              <a:rPr lang="en-US" sz="2400" dirty="0" smtClean="0"/>
              <a:t>: there are signs on the periphery of the focus of inflammation organization for the purpose of reparation tissues (proliferation of blood vessels and fibroblasts, with mononuclear inflammatory infiltration).</a:t>
            </a:r>
            <a:endParaRPr lang="en-US" sz="2400" dirty="0"/>
          </a:p>
        </p:txBody>
      </p:sp>
      <p:sp>
        <p:nvSpPr>
          <p:cNvPr id="4" name="Rectangle 3"/>
          <p:cNvSpPr/>
          <p:nvPr/>
        </p:nvSpPr>
        <p:spPr>
          <a:xfrm>
            <a:off x="0" y="0"/>
            <a:ext cx="5978769"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MORPHOLOGICAL</a:t>
            </a:r>
          </a:p>
          <a:p>
            <a:pPr algn="ctr"/>
            <a:r>
              <a:rPr lang="en-US" sz="2400" b="1" dirty="0" smtClean="0"/>
              <a:t> DIVISION OF INFLAMMATION</a:t>
            </a:r>
            <a:endParaRPr lang="en-US" sz="2400" b="1" dirty="0"/>
          </a:p>
        </p:txBody>
      </p:sp>
      <p:sp>
        <p:nvSpPr>
          <p:cNvPr id="5" name="Rectangle 4"/>
          <p:cNvSpPr/>
          <p:nvPr/>
        </p:nvSpPr>
        <p:spPr>
          <a:xfrm>
            <a:off x="579026" y="1137921"/>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ALTERATIVE </a:t>
            </a:r>
          </a:p>
        </p:txBody>
      </p:sp>
      <p:sp>
        <p:nvSpPr>
          <p:cNvPr id="6" name="Rectangle 5"/>
          <p:cNvSpPr/>
          <p:nvPr/>
        </p:nvSpPr>
        <p:spPr>
          <a:xfrm>
            <a:off x="579024" y="3222125"/>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EXUDATIVE</a:t>
            </a:r>
          </a:p>
        </p:txBody>
      </p:sp>
      <p:sp>
        <p:nvSpPr>
          <p:cNvPr id="7" name="Rectangle 6"/>
          <p:cNvSpPr/>
          <p:nvPr/>
        </p:nvSpPr>
        <p:spPr>
          <a:xfrm>
            <a:off x="579023" y="4046763"/>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PROLIFERATIVE </a:t>
            </a:r>
          </a:p>
        </p:txBody>
      </p:sp>
      <p:sp>
        <p:nvSpPr>
          <p:cNvPr id="9" name="Rectangle 8"/>
          <p:cNvSpPr/>
          <p:nvPr/>
        </p:nvSpPr>
        <p:spPr>
          <a:xfrm>
            <a:off x="0" y="6284191"/>
            <a:ext cx="12191999"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ACCORDING TO THE DOMINANT MORPHOLOGICAL CHANGE IN INFLAMMATION</a:t>
            </a:r>
            <a:endParaRPr lang="en-US" sz="2400" b="1" dirty="0"/>
          </a:p>
        </p:txBody>
      </p:sp>
    </p:spTree>
    <p:extLst>
      <p:ext uri="{BB962C8B-B14F-4D97-AF65-F5344CB8AC3E}">
        <p14:creationId xmlns:p14="http://schemas.microsoft.com/office/powerpoint/2010/main" val="15406916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2274" y="1690688"/>
            <a:ext cx="8432409" cy="5167312"/>
          </a:xfrm>
        </p:spPr>
        <p:txBody>
          <a:bodyPr>
            <a:normAutofit fontScale="92500" lnSpcReduction="10000"/>
          </a:bodyPr>
          <a:lstStyle/>
          <a:p>
            <a:r>
              <a:rPr lang="en-US" dirty="0" smtClean="0"/>
              <a:t>Tissue damage dominates (degeneration and/or necrosis)</a:t>
            </a:r>
          </a:p>
          <a:p>
            <a:r>
              <a:rPr lang="en-US" dirty="0" smtClean="0"/>
              <a:t>Mostly acute or </a:t>
            </a:r>
            <a:r>
              <a:rPr lang="en-US" dirty="0" err="1" smtClean="0"/>
              <a:t>peracute</a:t>
            </a:r>
            <a:r>
              <a:rPr lang="en-US" dirty="0" smtClean="0"/>
              <a:t> clinical course</a:t>
            </a:r>
          </a:p>
          <a:p>
            <a:r>
              <a:rPr lang="en-US" dirty="0"/>
              <a:t>U</a:t>
            </a:r>
            <a:r>
              <a:rPr lang="en-US" dirty="0" smtClean="0"/>
              <a:t>sually fast Insufficiency</a:t>
            </a:r>
            <a:r>
              <a:rPr lang="en-US" dirty="0"/>
              <a:t> </a:t>
            </a:r>
            <a:r>
              <a:rPr lang="en-US" dirty="0" smtClean="0"/>
              <a:t>of </a:t>
            </a:r>
            <a:r>
              <a:rPr lang="en-US" dirty="0" err="1" smtClean="0"/>
              <a:t>parenchymatous</a:t>
            </a:r>
            <a:r>
              <a:rPr lang="en-US" dirty="0" smtClean="0"/>
              <a:t> organs</a:t>
            </a:r>
          </a:p>
          <a:p>
            <a:r>
              <a:rPr lang="en-US" dirty="0" smtClean="0"/>
              <a:t>Often fatal ending</a:t>
            </a:r>
          </a:p>
          <a:p>
            <a:r>
              <a:rPr lang="en-US" dirty="0"/>
              <a:t>E</a:t>
            </a:r>
            <a:r>
              <a:rPr lang="en-US" dirty="0" smtClean="0"/>
              <a:t>xample: </a:t>
            </a:r>
            <a:r>
              <a:rPr lang="en-US" dirty="0" err="1" smtClean="0"/>
              <a:t>peracute</a:t>
            </a:r>
            <a:r>
              <a:rPr lang="en-US" dirty="0" smtClean="0"/>
              <a:t>, fulminant viral hepatitis</a:t>
            </a:r>
          </a:p>
          <a:p>
            <a:endParaRPr lang="en-US" dirty="0" smtClean="0"/>
          </a:p>
          <a:p>
            <a:r>
              <a:rPr lang="en-US" dirty="0" smtClean="0"/>
              <a:t>TISSUE DAMAGE:</a:t>
            </a:r>
          </a:p>
          <a:p>
            <a:r>
              <a:rPr lang="en-US" dirty="0" smtClean="0"/>
              <a:t>Tissue degeneration (hydrops, mucous, fatty, vacuolar, etc.)</a:t>
            </a:r>
          </a:p>
          <a:p>
            <a:r>
              <a:rPr lang="en-US" dirty="0" smtClean="0"/>
              <a:t>Necrosis - acidosis (lactic acid), hydrogen </a:t>
            </a:r>
            <a:r>
              <a:rPr lang="en-US" dirty="0" err="1" smtClean="0"/>
              <a:t>hyperion</a:t>
            </a:r>
            <a:r>
              <a:rPr lang="en-US" dirty="0" smtClean="0"/>
              <a:t>, release</a:t>
            </a:r>
          </a:p>
          <a:p>
            <a:pPr marL="0" indent="0">
              <a:buNone/>
            </a:pPr>
            <a:r>
              <a:rPr lang="en-US" dirty="0" smtClean="0"/>
              <a:t>histamine, H-substances (</a:t>
            </a:r>
            <a:r>
              <a:rPr lang="en-US" dirty="0" err="1" smtClean="0"/>
              <a:t>leukotaxin</a:t>
            </a:r>
            <a:r>
              <a:rPr lang="en-US" dirty="0" smtClean="0"/>
              <a:t>, </a:t>
            </a:r>
            <a:r>
              <a:rPr lang="en-US" dirty="0" err="1" smtClean="0"/>
              <a:t>exudin</a:t>
            </a:r>
            <a:r>
              <a:rPr lang="en-US" dirty="0" smtClean="0"/>
              <a:t>, </a:t>
            </a:r>
            <a:r>
              <a:rPr lang="en-US" dirty="0" err="1" smtClean="0"/>
              <a:t>necrosin</a:t>
            </a:r>
            <a:r>
              <a:rPr lang="en-US" dirty="0" smtClean="0"/>
              <a:t>, </a:t>
            </a:r>
            <a:r>
              <a:rPr lang="en-US" dirty="0" err="1" smtClean="0"/>
              <a:t>pyrexin</a:t>
            </a:r>
            <a:r>
              <a:rPr lang="en-US" dirty="0" smtClean="0"/>
              <a:t>)</a:t>
            </a:r>
          </a:p>
          <a:p>
            <a:r>
              <a:rPr lang="en-US" dirty="0" smtClean="0"/>
              <a:t>osmotic hypertonia (increase in molecular concentration)</a:t>
            </a:r>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561300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ALTERATIVE INFLAMMATORY PROCESSES </a:t>
            </a:r>
          </a:p>
        </p:txBody>
      </p:sp>
      <p:sp>
        <p:nvSpPr>
          <p:cNvPr id="6" name="object 4"/>
          <p:cNvSpPr/>
          <p:nvPr/>
        </p:nvSpPr>
        <p:spPr>
          <a:xfrm>
            <a:off x="8271802" y="1690688"/>
            <a:ext cx="3920197" cy="4323882"/>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8401018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862" y="1873791"/>
            <a:ext cx="7832384" cy="4351338"/>
          </a:xfrm>
        </p:spPr>
        <p:txBody>
          <a:bodyPr/>
          <a:lstStyle/>
          <a:p>
            <a:r>
              <a:rPr lang="en-US" dirty="0" smtClean="0"/>
              <a:t>An exudation is minimal or absent</a:t>
            </a:r>
          </a:p>
          <a:p>
            <a:endParaRPr lang="en-US" dirty="0" smtClean="0"/>
          </a:p>
          <a:p>
            <a:r>
              <a:rPr lang="en-US" dirty="0" smtClean="0"/>
              <a:t>Newborns, infants, preschoolers and the elderly patients</a:t>
            </a:r>
          </a:p>
          <a:p>
            <a:endParaRPr lang="en-US" dirty="0" smtClean="0"/>
          </a:p>
          <a:p>
            <a:r>
              <a:rPr lang="en-US" dirty="0" err="1" smtClean="0"/>
              <a:t>Parenchymatous</a:t>
            </a:r>
            <a:r>
              <a:rPr lang="en-US" dirty="0"/>
              <a:t> </a:t>
            </a:r>
            <a:r>
              <a:rPr lang="en-US" dirty="0" smtClean="0"/>
              <a:t>organs (heart, lungs, liver, brain)</a:t>
            </a:r>
            <a:endParaRPr lang="en-US" dirty="0"/>
          </a:p>
        </p:txBody>
      </p:sp>
      <p:sp>
        <p:nvSpPr>
          <p:cNvPr id="4" name="object 5"/>
          <p:cNvSpPr/>
          <p:nvPr/>
        </p:nvSpPr>
        <p:spPr>
          <a:xfrm>
            <a:off x="7826522" y="1500981"/>
            <a:ext cx="4143375" cy="5000625"/>
          </a:xfrm>
          <a:prstGeom prst="rect">
            <a:avLst/>
          </a:prstGeom>
          <a:blipFill>
            <a:blip r:embed="rId2" cstate="print"/>
            <a:stretch>
              <a:fillRect/>
            </a:stretch>
          </a:blipFill>
        </p:spPr>
        <p:txBody>
          <a:bodyPr wrap="square" lIns="0" tIns="0" rIns="0" bIns="0" rtlCol="0"/>
          <a:lstStyle/>
          <a:p>
            <a:endParaRPr/>
          </a:p>
        </p:txBody>
      </p:sp>
      <p:sp>
        <p:nvSpPr>
          <p:cNvPr id="5" name="Rectangle 4"/>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6" name="Rectangle 5"/>
          <p:cNvSpPr/>
          <p:nvPr/>
        </p:nvSpPr>
        <p:spPr>
          <a:xfrm>
            <a:off x="0" y="927462"/>
            <a:ext cx="561300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ALTERATIVE INFLAMMATORY PROCESSES </a:t>
            </a:r>
          </a:p>
        </p:txBody>
      </p:sp>
    </p:spTree>
    <p:extLst>
      <p:ext uri="{BB962C8B-B14F-4D97-AF65-F5344CB8AC3E}">
        <p14:creationId xmlns:p14="http://schemas.microsoft.com/office/powerpoint/2010/main" val="394087390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42779" y="2908838"/>
            <a:ext cx="4071425" cy="2197735"/>
          </a:xfrm>
        </p:spPr>
        <p:txBody>
          <a:bodyPr/>
          <a:lstStyle/>
          <a:p>
            <a:r>
              <a:rPr lang="en-US" dirty="0" smtClean="0"/>
              <a:t>Blood reaction vessels to tissue damage</a:t>
            </a:r>
          </a:p>
          <a:p>
            <a:r>
              <a:rPr lang="en-US" dirty="0" smtClean="0"/>
              <a:t>It manifests itself the exit of fluid from the blood vessels</a:t>
            </a:r>
          </a:p>
          <a:p>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561300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EXUDATIVE INFLAMMATORY PROCESSES </a:t>
            </a:r>
          </a:p>
        </p:txBody>
      </p:sp>
      <p:sp>
        <p:nvSpPr>
          <p:cNvPr id="6" name="Rectangle 5"/>
          <p:cNvSpPr/>
          <p:nvPr/>
        </p:nvSpPr>
        <p:spPr>
          <a:xfrm>
            <a:off x="5239210" y="2637017"/>
            <a:ext cx="6952790" cy="2862322"/>
          </a:xfrm>
          <a:prstGeom prst="rect">
            <a:avLst/>
          </a:prstGeom>
        </p:spPr>
        <p:txBody>
          <a:bodyPr wrap="square">
            <a:spAutoFit/>
          </a:bodyPr>
          <a:lstStyle/>
          <a:p>
            <a:pPr marL="514350" indent="-514350">
              <a:buFont typeface="+mj-lt"/>
              <a:buAutoNum type="arabicPeriod"/>
            </a:pPr>
            <a:r>
              <a:rPr lang="en-US" sz="3000" b="1" dirty="0" smtClean="0"/>
              <a:t>Dilation of capillaries and arterioles</a:t>
            </a:r>
          </a:p>
          <a:p>
            <a:pPr marL="514350" indent="-514350">
              <a:buFont typeface="+mj-lt"/>
              <a:buAutoNum type="arabicPeriod"/>
            </a:pPr>
            <a:r>
              <a:rPr lang="en-US" sz="3000" b="1" dirty="0" smtClean="0"/>
              <a:t>Active arterial hyperemia</a:t>
            </a:r>
          </a:p>
          <a:p>
            <a:pPr marL="514350" indent="-514350">
              <a:buFont typeface="+mj-lt"/>
              <a:buAutoNum type="arabicPeriod"/>
            </a:pPr>
            <a:r>
              <a:rPr lang="en-US" sz="3000" b="1" dirty="0" smtClean="0"/>
              <a:t>Congestion</a:t>
            </a:r>
          </a:p>
          <a:p>
            <a:pPr marL="514350" indent="-514350">
              <a:buFont typeface="+mj-lt"/>
              <a:buAutoNum type="arabicPeriod"/>
            </a:pPr>
            <a:r>
              <a:rPr lang="en-US" sz="3000" b="1" dirty="0" smtClean="0"/>
              <a:t>Exudation</a:t>
            </a:r>
          </a:p>
          <a:p>
            <a:pPr marL="514350" indent="-514350">
              <a:buFont typeface="+mj-lt"/>
              <a:buAutoNum type="arabicPeriod"/>
            </a:pPr>
            <a:r>
              <a:rPr lang="en-US" sz="3000" b="1" dirty="0" smtClean="0"/>
              <a:t>Emigration of leukocytes</a:t>
            </a:r>
          </a:p>
          <a:p>
            <a:pPr marL="514350" indent="-514350">
              <a:buFont typeface="+mj-lt"/>
              <a:buAutoNum type="arabicPeriod"/>
            </a:pPr>
            <a:r>
              <a:rPr lang="en-US" sz="3000" b="1" dirty="0" smtClean="0"/>
              <a:t>Extravasation erythrocytes</a:t>
            </a:r>
            <a:endParaRPr lang="en-US" sz="3000" b="1" dirty="0"/>
          </a:p>
        </p:txBody>
      </p:sp>
    </p:spTree>
    <p:extLst>
      <p:ext uri="{BB962C8B-B14F-4D97-AF65-F5344CB8AC3E}">
        <p14:creationId xmlns:p14="http://schemas.microsoft.com/office/powerpoint/2010/main" val="778646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8199" y="1825625"/>
            <a:ext cx="11175609" cy="4351338"/>
          </a:xfrm>
        </p:spPr>
        <p:txBody>
          <a:bodyPr>
            <a:normAutofit lnSpcReduction="10000"/>
          </a:bodyPr>
          <a:lstStyle/>
          <a:p>
            <a:r>
              <a:rPr lang="en-US" dirty="0" smtClean="0"/>
              <a:t>INFECTIOUS AGENTS (bacteria, viruses, fungi, parasites, rickettsia)</a:t>
            </a:r>
          </a:p>
          <a:p>
            <a:pPr marL="0" indent="0">
              <a:buNone/>
            </a:pPr>
            <a:endParaRPr lang="en-US" dirty="0" smtClean="0"/>
          </a:p>
          <a:p>
            <a:r>
              <a:rPr lang="en-US" dirty="0" smtClean="0"/>
              <a:t>PHYSICAL AGENTS (ionizing radiation, high and low temperatures)</a:t>
            </a:r>
          </a:p>
          <a:p>
            <a:pPr marL="0" indent="0">
              <a:buNone/>
            </a:pPr>
            <a:endParaRPr lang="en-US" dirty="0" smtClean="0"/>
          </a:p>
          <a:p>
            <a:r>
              <a:rPr lang="en-US" dirty="0" smtClean="0"/>
              <a:t>CHEMICAL AGENTS (acids, bases)</a:t>
            </a:r>
          </a:p>
          <a:p>
            <a:endParaRPr lang="en-US" dirty="0" smtClean="0"/>
          </a:p>
          <a:p>
            <a:r>
              <a:rPr lang="en-US" dirty="0" smtClean="0"/>
              <a:t>IMMUNOLOGICAL REACTIONS (allergic reactions, autoimmune diseases)</a:t>
            </a:r>
          </a:p>
          <a:p>
            <a:endParaRPr lang="en-US" dirty="0" smtClean="0"/>
          </a:p>
          <a:p>
            <a:r>
              <a:rPr lang="en-US" dirty="0" smtClean="0"/>
              <a:t>ISCHEMIA (heart attack)</a:t>
            </a:r>
            <a:endParaRPr lang="en-US" dirty="0"/>
          </a:p>
        </p:txBody>
      </p:sp>
      <p:sp>
        <p:nvSpPr>
          <p:cNvPr id="4" name="Rectangle 3"/>
          <p:cNvSpPr/>
          <p:nvPr/>
        </p:nvSpPr>
        <p:spPr>
          <a:xfrm>
            <a:off x="0" y="-18866"/>
            <a:ext cx="4698609" cy="633046"/>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ETIOLOGY OF INFLAMMATION</a:t>
            </a:r>
            <a:endParaRPr lang="en-US" sz="2400" b="1" dirty="0"/>
          </a:p>
        </p:txBody>
      </p:sp>
    </p:spTree>
    <p:extLst>
      <p:ext uri="{BB962C8B-B14F-4D97-AF65-F5344CB8AC3E}">
        <p14:creationId xmlns:p14="http://schemas.microsoft.com/office/powerpoint/2010/main" val="23457467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2908838"/>
            <a:ext cx="4071425" cy="2197735"/>
          </a:xfrm>
        </p:spPr>
        <p:txBody>
          <a:bodyPr/>
          <a:lstStyle/>
          <a:p>
            <a:r>
              <a:rPr lang="en-US" b="1" dirty="0" smtClean="0"/>
              <a:t>Blood reaction vessels to tissue damage</a:t>
            </a:r>
          </a:p>
          <a:p>
            <a:r>
              <a:rPr lang="en-US" b="1" dirty="0" smtClean="0"/>
              <a:t>It manifests itself the exit of fluid from the blood vessels</a:t>
            </a:r>
          </a:p>
          <a:p>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561300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EXUDATIVE INFLAMMATORY PROCESSES </a:t>
            </a:r>
          </a:p>
        </p:txBody>
      </p:sp>
      <p:sp>
        <p:nvSpPr>
          <p:cNvPr id="6" name="Rectangle 5"/>
          <p:cNvSpPr/>
          <p:nvPr/>
        </p:nvSpPr>
        <p:spPr>
          <a:xfrm>
            <a:off x="4951828" y="2637017"/>
            <a:ext cx="7240172" cy="4031873"/>
          </a:xfrm>
          <a:prstGeom prst="rect">
            <a:avLst/>
          </a:prstGeom>
        </p:spPr>
        <p:txBody>
          <a:bodyPr wrap="square">
            <a:spAutoFit/>
          </a:bodyPr>
          <a:lstStyle/>
          <a:p>
            <a:r>
              <a:rPr lang="en-US" sz="3200" b="1" dirty="0" smtClean="0"/>
              <a:t>According to the character of the exudate:</a:t>
            </a:r>
          </a:p>
          <a:p>
            <a:r>
              <a:rPr lang="en-US" sz="3200" dirty="0" smtClean="0"/>
              <a:t>Serous</a:t>
            </a:r>
          </a:p>
          <a:p>
            <a:r>
              <a:rPr lang="en-US" sz="3200" dirty="0" smtClean="0"/>
              <a:t>Fibrinous</a:t>
            </a:r>
          </a:p>
          <a:p>
            <a:r>
              <a:rPr lang="en-US" sz="3200" dirty="0" smtClean="0"/>
              <a:t>Purulent</a:t>
            </a:r>
          </a:p>
          <a:p>
            <a:r>
              <a:rPr lang="en-US" sz="3200" dirty="0" smtClean="0"/>
              <a:t>Hemorrhagic</a:t>
            </a:r>
          </a:p>
          <a:p>
            <a:r>
              <a:rPr lang="en-US" sz="3200" dirty="0" smtClean="0"/>
              <a:t>Gangrenous</a:t>
            </a:r>
          </a:p>
          <a:p>
            <a:r>
              <a:rPr lang="en-US" sz="3200" dirty="0" smtClean="0"/>
              <a:t>Catarrhal</a:t>
            </a:r>
            <a:endParaRPr lang="en-US" sz="3200" dirty="0"/>
          </a:p>
        </p:txBody>
      </p:sp>
    </p:spTree>
    <p:extLst>
      <p:ext uri="{BB962C8B-B14F-4D97-AF65-F5344CB8AC3E}">
        <p14:creationId xmlns:p14="http://schemas.microsoft.com/office/powerpoint/2010/main" val="37124929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11015" y="1873791"/>
            <a:ext cx="4071425" cy="2197735"/>
          </a:xfrm>
        </p:spPr>
        <p:txBody>
          <a:bodyPr>
            <a:noAutofit/>
          </a:bodyPr>
          <a:lstStyle/>
          <a:p>
            <a:r>
              <a:rPr lang="en-US" sz="2400" b="1" dirty="0" smtClean="0"/>
              <a:t>Serous exudate:</a:t>
            </a:r>
          </a:p>
          <a:p>
            <a:endParaRPr lang="en-US" sz="2400" b="1" dirty="0" smtClean="0"/>
          </a:p>
          <a:p>
            <a:r>
              <a:rPr lang="en-US" sz="2400" b="1" dirty="0" smtClean="0"/>
              <a:t>clear, transparent, yellowish liquid, with 2-5% protein, mainly albumin</a:t>
            </a:r>
          </a:p>
          <a:p>
            <a:r>
              <a:rPr lang="en-US" sz="2400" b="1" dirty="0" smtClean="0"/>
              <a:t>Specific weight</a:t>
            </a:r>
          </a:p>
          <a:p>
            <a:r>
              <a:rPr lang="en-US" sz="2400" b="1" dirty="0" smtClean="0"/>
              <a:t>&lt;1020</a:t>
            </a:r>
          </a:p>
          <a:p>
            <a:r>
              <a:rPr lang="en-US" sz="2400" b="1" dirty="0" smtClean="0"/>
              <a:t>Clinical course of inflammation acute or subacute</a:t>
            </a:r>
          </a:p>
          <a:p>
            <a:r>
              <a:rPr lang="en-US" sz="2400" b="1" dirty="0" smtClean="0"/>
              <a:t>It can be the initial form of a severe form of inflammation</a:t>
            </a:r>
            <a:endParaRPr lang="en-US" sz="2400"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6724357"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SEROUS EXUDATIVE INFLAMMATORY PROCESSES </a:t>
            </a:r>
          </a:p>
        </p:txBody>
      </p:sp>
      <p:sp>
        <p:nvSpPr>
          <p:cNvPr id="7" name="object 4"/>
          <p:cNvSpPr/>
          <p:nvPr/>
        </p:nvSpPr>
        <p:spPr>
          <a:xfrm>
            <a:off x="8108857" y="0"/>
            <a:ext cx="4083143" cy="3207434"/>
          </a:xfrm>
          <a:prstGeom prst="rect">
            <a:avLst/>
          </a:prstGeom>
          <a:blipFill>
            <a:blip r:embed="rId2" cstate="print"/>
            <a:stretch>
              <a:fillRect/>
            </a:stretch>
          </a:blipFill>
        </p:spPr>
        <p:txBody>
          <a:bodyPr wrap="square" lIns="0" tIns="0" rIns="0" bIns="0" rtlCol="0"/>
          <a:lstStyle/>
          <a:p>
            <a:endParaRPr/>
          </a:p>
        </p:txBody>
      </p:sp>
      <p:sp>
        <p:nvSpPr>
          <p:cNvPr id="8" name="Rectangle 7"/>
          <p:cNvSpPr/>
          <p:nvPr/>
        </p:nvSpPr>
        <p:spPr>
          <a:xfrm>
            <a:off x="5734929" y="3769771"/>
            <a:ext cx="6096000" cy="2800767"/>
          </a:xfrm>
          <a:prstGeom prst="rect">
            <a:avLst/>
          </a:prstGeom>
        </p:spPr>
        <p:txBody>
          <a:bodyPr>
            <a:spAutoFit/>
          </a:bodyPr>
          <a:lstStyle/>
          <a:p>
            <a:r>
              <a:rPr lang="en-US" sz="2200" b="1" dirty="0" smtClean="0"/>
              <a:t>The easiest form of inflammation and the most frequent ending</a:t>
            </a:r>
          </a:p>
          <a:p>
            <a:r>
              <a:rPr lang="en-US" sz="2200" b="1" dirty="0" smtClean="0"/>
              <a:t>complete healing</a:t>
            </a:r>
          </a:p>
          <a:p>
            <a:endParaRPr lang="en-US" sz="2200" b="1" dirty="0" smtClean="0"/>
          </a:p>
          <a:p>
            <a:r>
              <a:rPr lang="en-US" sz="2200" b="1" dirty="0" smtClean="0"/>
              <a:t>Examples: blister (``blister''), toxic contact with</a:t>
            </a:r>
          </a:p>
          <a:p>
            <a:r>
              <a:rPr lang="en-US" sz="2200" b="1" dirty="0" smtClean="0"/>
              <a:t>nettle, burns,</a:t>
            </a:r>
          </a:p>
          <a:p>
            <a:r>
              <a:rPr lang="en-US" sz="2200" b="1" dirty="0" smtClean="0"/>
              <a:t>herpes - serous exudate</a:t>
            </a:r>
          </a:p>
          <a:p>
            <a:r>
              <a:rPr lang="en-US" sz="2200" b="1" dirty="0" smtClean="0"/>
              <a:t>the epidermis swells, creating fluid-filled blisters</a:t>
            </a:r>
            <a:endParaRPr lang="en-US" sz="2200" b="1" dirty="0"/>
          </a:p>
        </p:txBody>
      </p:sp>
    </p:spTree>
    <p:extLst>
      <p:ext uri="{BB962C8B-B14F-4D97-AF65-F5344CB8AC3E}">
        <p14:creationId xmlns:p14="http://schemas.microsoft.com/office/powerpoint/2010/main" val="104462519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27462"/>
            <a:ext cx="7132320"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FIBRINOUS EXUDATIVE INFLAMMATORY PROCESSES </a:t>
            </a:r>
          </a:p>
        </p:txBody>
      </p:sp>
      <p:sp>
        <p:nvSpPr>
          <p:cNvPr id="6" name="Content Placeholder 5"/>
          <p:cNvSpPr>
            <a:spLocks noGrp="1"/>
          </p:cNvSpPr>
          <p:nvPr>
            <p:ph idx="1"/>
          </p:nvPr>
        </p:nvSpPr>
        <p:spPr>
          <a:xfrm>
            <a:off x="0" y="1873791"/>
            <a:ext cx="7554351" cy="4351163"/>
          </a:xfrm>
        </p:spPr>
        <p:txBody>
          <a:bodyPr>
            <a:normAutofit fontScale="77500" lnSpcReduction="20000"/>
          </a:bodyPr>
          <a:lstStyle/>
          <a:p>
            <a:r>
              <a:rPr lang="en-US" dirty="0" smtClean="0"/>
              <a:t>FIBRINOUS EXUDATE – </a:t>
            </a:r>
            <a:r>
              <a:rPr lang="en-US" dirty="0" err="1" smtClean="0"/>
              <a:t>pseudomembranes</a:t>
            </a:r>
            <a:endParaRPr lang="en-US" dirty="0" smtClean="0"/>
          </a:p>
          <a:p>
            <a:pPr marL="0" indent="0">
              <a:buNone/>
            </a:pPr>
            <a:r>
              <a:rPr lang="en-US" dirty="0" smtClean="0"/>
              <a:t>(extravasation of fibrinogen and deposition of fibrin in the form of a membrane)</a:t>
            </a:r>
          </a:p>
          <a:p>
            <a:r>
              <a:rPr lang="en-US" dirty="0" err="1" smtClean="0"/>
              <a:t>Croupus</a:t>
            </a:r>
            <a:r>
              <a:rPr lang="en-US" dirty="0" smtClean="0"/>
              <a:t> or non-necrotic </a:t>
            </a:r>
          </a:p>
          <a:p>
            <a:r>
              <a:rPr lang="en-US" dirty="0" err="1" smtClean="0"/>
              <a:t>Diphtheric</a:t>
            </a:r>
            <a:r>
              <a:rPr lang="en-US" dirty="0" smtClean="0"/>
              <a:t> or necrotic - a frequent component of uremia or rheumatic fever</a:t>
            </a:r>
          </a:p>
          <a:p>
            <a:r>
              <a:rPr lang="en-US" b="1" dirty="0" smtClean="0"/>
              <a:t>OUTCOME OF FIBRINOUS INFLAMMATION</a:t>
            </a:r>
            <a:r>
              <a:rPr lang="en-US" dirty="0" smtClean="0"/>
              <a:t>:</a:t>
            </a:r>
          </a:p>
          <a:p>
            <a:r>
              <a:rPr lang="en-US" dirty="0" smtClean="0"/>
              <a:t>There is frequent organization of exudate (no proteolytic effect</a:t>
            </a:r>
          </a:p>
          <a:p>
            <a:pPr marL="0" indent="0">
              <a:buNone/>
            </a:pPr>
            <a:r>
              <a:rPr lang="en-US" dirty="0" smtClean="0"/>
              <a:t>leukocytes, </a:t>
            </a:r>
            <a:r>
              <a:rPr lang="en-US" dirty="0" err="1" smtClean="0"/>
              <a:t>colliquations</a:t>
            </a:r>
            <a:r>
              <a:rPr lang="en-US" dirty="0" smtClean="0"/>
              <a:t> and resorptions)</a:t>
            </a:r>
          </a:p>
          <a:p>
            <a:r>
              <a:rPr lang="en-US" dirty="0" smtClean="0"/>
              <a:t>Adhesions or adhesions are formed on the serous membranes (between the intestinal convolute, visceral and parietal pleura)</a:t>
            </a:r>
          </a:p>
          <a:p>
            <a:r>
              <a:rPr lang="en-US" dirty="0" smtClean="0"/>
              <a:t>Fibrinous pneumonia - </a:t>
            </a:r>
            <a:r>
              <a:rPr lang="en-US" dirty="0" err="1" smtClean="0"/>
              <a:t>carnification</a:t>
            </a:r>
            <a:r>
              <a:rPr lang="en-US" dirty="0" smtClean="0"/>
              <a:t> of the lungs</a:t>
            </a:r>
          </a:p>
          <a:p>
            <a:endParaRPr lang="en-US" dirty="0"/>
          </a:p>
        </p:txBody>
      </p:sp>
      <p:grpSp>
        <p:nvGrpSpPr>
          <p:cNvPr id="9" name="object 8"/>
          <p:cNvGrpSpPr/>
          <p:nvPr/>
        </p:nvGrpSpPr>
        <p:grpSpPr>
          <a:xfrm>
            <a:off x="7682865" y="0"/>
            <a:ext cx="4509135" cy="4537075"/>
            <a:chOff x="323850" y="1628775"/>
            <a:chExt cx="8574405" cy="4537075"/>
          </a:xfrm>
        </p:grpSpPr>
        <p:sp>
          <p:nvSpPr>
            <p:cNvPr id="10" name="object 9"/>
            <p:cNvSpPr/>
            <p:nvPr/>
          </p:nvSpPr>
          <p:spPr>
            <a:xfrm>
              <a:off x="4859401" y="1628775"/>
              <a:ext cx="4038600" cy="4537075"/>
            </a:xfrm>
            <a:prstGeom prst="rect">
              <a:avLst/>
            </a:prstGeom>
            <a:blipFill>
              <a:blip r:embed="rId2" cstate="print"/>
              <a:stretch>
                <a:fillRect/>
              </a:stretch>
            </a:blipFill>
          </p:spPr>
          <p:txBody>
            <a:bodyPr wrap="square" lIns="0" tIns="0" rIns="0" bIns="0" rtlCol="0"/>
            <a:lstStyle/>
            <a:p>
              <a:endParaRPr/>
            </a:p>
          </p:txBody>
        </p:sp>
        <p:sp>
          <p:nvSpPr>
            <p:cNvPr id="11" name="object 10"/>
            <p:cNvSpPr/>
            <p:nvPr/>
          </p:nvSpPr>
          <p:spPr>
            <a:xfrm>
              <a:off x="323850" y="1628806"/>
              <a:ext cx="4238648" cy="4537022"/>
            </a:xfrm>
            <a:prstGeom prst="rect">
              <a:avLst/>
            </a:prstGeom>
            <a:blipFill>
              <a:blip r:embed="rId3"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10086137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endParaRPr lang="en-US" dirty="0"/>
          </a:p>
        </p:txBody>
      </p:sp>
      <p:grpSp>
        <p:nvGrpSpPr>
          <p:cNvPr id="4" name="object 8"/>
          <p:cNvGrpSpPr/>
          <p:nvPr/>
        </p:nvGrpSpPr>
        <p:grpSpPr>
          <a:xfrm>
            <a:off x="1917602" y="1643856"/>
            <a:ext cx="8572500" cy="4714875"/>
            <a:chOff x="285750" y="1571625"/>
            <a:chExt cx="8572500" cy="4714875"/>
          </a:xfrm>
        </p:grpSpPr>
        <p:sp>
          <p:nvSpPr>
            <p:cNvPr id="5" name="object 9"/>
            <p:cNvSpPr/>
            <p:nvPr/>
          </p:nvSpPr>
          <p:spPr>
            <a:xfrm>
              <a:off x="285750" y="1571625"/>
              <a:ext cx="4072001" cy="4714875"/>
            </a:xfrm>
            <a:prstGeom prst="rect">
              <a:avLst/>
            </a:prstGeom>
            <a:blipFill>
              <a:blip r:embed="rId2" cstate="print"/>
              <a:stretch>
                <a:fillRect/>
              </a:stretch>
            </a:blipFill>
          </p:spPr>
          <p:txBody>
            <a:bodyPr wrap="square" lIns="0" tIns="0" rIns="0" bIns="0" rtlCol="0"/>
            <a:lstStyle/>
            <a:p>
              <a:endParaRPr/>
            </a:p>
          </p:txBody>
        </p:sp>
        <p:sp>
          <p:nvSpPr>
            <p:cNvPr id="6" name="object 10"/>
            <p:cNvSpPr/>
            <p:nvPr/>
          </p:nvSpPr>
          <p:spPr>
            <a:xfrm>
              <a:off x="4714875" y="1571625"/>
              <a:ext cx="4143375" cy="4714875"/>
            </a:xfrm>
            <a:prstGeom prst="rect">
              <a:avLst/>
            </a:prstGeom>
            <a:blipFill>
              <a:blip r:embed="rId3" cstate="print"/>
              <a:stretch>
                <a:fillRect/>
              </a:stretch>
            </a:blipFill>
          </p:spPr>
          <p:txBody>
            <a:bodyPr wrap="square" lIns="0" tIns="0" rIns="0" bIns="0" rtlCol="0"/>
            <a:lstStyle/>
            <a:p>
              <a:endParaRPr/>
            </a:p>
          </p:txBody>
        </p:sp>
      </p:grpSp>
      <p:sp>
        <p:nvSpPr>
          <p:cNvPr id="7" name="Rectangle 6"/>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8" name="Rectangle 7"/>
          <p:cNvSpPr/>
          <p:nvPr/>
        </p:nvSpPr>
        <p:spPr>
          <a:xfrm>
            <a:off x="0" y="927462"/>
            <a:ext cx="7132320"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FIBRINOUS EXUDATIVE INFLAMMATORY PROCESSES </a:t>
            </a:r>
          </a:p>
        </p:txBody>
      </p:sp>
    </p:spTree>
    <p:extLst>
      <p:ext uri="{BB962C8B-B14F-4D97-AF65-F5344CB8AC3E}">
        <p14:creationId xmlns:p14="http://schemas.microsoft.com/office/powerpoint/2010/main" val="233191504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Exudative inflammation of the mucous membranes, where a large amount of mucus is secreted</a:t>
            </a:r>
          </a:p>
          <a:p>
            <a:r>
              <a:rPr lang="en-US" dirty="0" smtClean="0"/>
              <a:t>The type of exudate can be:</a:t>
            </a:r>
          </a:p>
          <a:p>
            <a:r>
              <a:rPr lang="en-US" dirty="0" smtClean="0"/>
              <a:t>serous catarrhal</a:t>
            </a:r>
          </a:p>
          <a:p>
            <a:r>
              <a:rPr lang="en-US" dirty="0" smtClean="0"/>
              <a:t>purulent catarrhal</a:t>
            </a:r>
          </a:p>
          <a:p>
            <a:r>
              <a:rPr lang="en-US" dirty="0" smtClean="0"/>
              <a:t>mucous catarrhal</a:t>
            </a:r>
          </a:p>
          <a:p>
            <a:r>
              <a:rPr lang="en-US" dirty="0" smtClean="0"/>
              <a:t>Mild forms of </a:t>
            </a:r>
            <a:r>
              <a:rPr lang="en-US" dirty="0" err="1" smtClean="0"/>
              <a:t>inflammation,which</a:t>
            </a:r>
            <a:r>
              <a:rPr lang="en-US" dirty="0" smtClean="0"/>
              <a:t> end in healing</a:t>
            </a:r>
            <a:endParaRPr lang="en-US" dirty="0"/>
          </a:p>
        </p:txBody>
      </p:sp>
      <p:sp>
        <p:nvSpPr>
          <p:cNvPr id="7" name="Rectangle 6"/>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8" name="Rectangle 7"/>
          <p:cNvSpPr/>
          <p:nvPr/>
        </p:nvSpPr>
        <p:spPr>
          <a:xfrm>
            <a:off x="0" y="927462"/>
            <a:ext cx="7132320"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CATHARRAL EXUDATIVE INFLAMMATORY PROCESSES </a:t>
            </a:r>
          </a:p>
        </p:txBody>
      </p:sp>
      <p:sp>
        <p:nvSpPr>
          <p:cNvPr id="9" name="object 4"/>
          <p:cNvSpPr/>
          <p:nvPr/>
        </p:nvSpPr>
        <p:spPr>
          <a:xfrm>
            <a:off x="8201465" y="2335237"/>
            <a:ext cx="3990535" cy="4128868"/>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7943355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873791"/>
            <a:ext cx="4873283" cy="4351338"/>
          </a:xfrm>
        </p:spPr>
        <p:txBody>
          <a:bodyPr>
            <a:normAutofit fontScale="92500" lnSpcReduction="20000"/>
          </a:bodyPr>
          <a:lstStyle/>
          <a:p>
            <a:r>
              <a:rPr lang="en-US" dirty="0" smtClean="0"/>
              <a:t>Purulent exudate (pus) – thick, mushy, yellow-greenish</a:t>
            </a:r>
          </a:p>
          <a:p>
            <a:r>
              <a:rPr lang="en-US" dirty="0" smtClean="0"/>
              <a:t>Pus (</a:t>
            </a:r>
            <a:r>
              <a:rPr lang="en-US" dirty="0" err="1" smtClean="0"/>
              <a:t>puris</a:t>
            </a:r>
            <a:r>
              <a:rPr lang="en-US" dirty="0" smtClean="0"/>
              <a:t>) - pus</a:t>
            </a:r>
          </a:p>
          <a:p>
            <a:r>
              <a:rPr lang="en-US" dirty="0" err="1" smtClean="0"/>
              <a:t>Pyos</a:t>
            </a:r>
            <a:r>
              <a:rPr lang="en-US" dirty="0" smtClean="0"/>
              <a:t> - pyogenic inflammation</a:t>
            </a:r>
          </a:p>
          <a:p>
            <a:endParaRPr lang="en-US" dirty="0" smtClean="0"/>
          </a:p>
          <a:p>
            <a:r>
              <a:rPr lang="en-US" dirty="0" smtClean="0"/>
              <a:t>Causative agents: pyogenic bacteria (streptococci, staphylococci, </a:t>
            </a:r>
            <a:r>
              <a:rPr lang="en-US" dirty="0" err="1" smtClean="0"/>
              <a:t>meningococci</a:t>
            </a:r>
            <a:r>
              <a:rPr lang="en-US" dirty="0" smtClean="0"/>
              <a:t>, pneumococcus, gonococcus, </a:t>
            </a:r>
            <a:r>
              <a:rPr lang="en-US" dirty="0" err="1" smtClean="0"/>
              <a:t>proteus</a:t>
            </a:r>
            <a:r>
              <a:rPr lang="en-US" dirty="0" smtClean="0"/>
              <a:t>, </a:t>
            </a:r>
            <a:r>
              <a:rPr lang="en-US" dirty="0" err="1" smtClean="0"/>
              <a:t>escherichia</a:t>
            </a:r>
            <a:r>
              <a:rPr lang="en-US" dirty="0" smtClean="0"/>
              <a:t>, etc.)</a:t>
            </a:r>
          </a:p>
          <a:p>
            <a:r>
              <a:rPr lang="en-US" dirty="0" smtClean="0"/>
              <a:t>Aseptic purulent inflammations - chemical. stimuli</a:t>
            </a:r>
            <a:endParaRPr lang="en-US" dirty="0"/>
          </a:p>
        </p:txBody>
      </p:sp>
      <p:sp>
        <p:nvSpPr>
          <p:cNvPr id="7" name="Rectangle 6"/>
          <p:cNvSpPr/>
          <p:nvPr/>
        </p:nvSpPr>
        <p:spPr>
          <a:xfrm>
            <a:off x="0" y="-18867"/>
            <a:ext cx="6780628"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8" name="Rectangle 7"/>
          <p:cNvSpPr/>
          <p:nvPr/>
        </p:nvSpPr>
        <p:spPr>
          <a:xfrm>
            <a:off x="-1" y="927462"/>
            <a:ext cx="678062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PURULENT EXUDATIVE INFLAMMATORY PROCESSES</a:t>
            </a:r>
          </a:p>
        </p:txBody>
      </p:sp>
      <p:sp>
        <p:nvSpPr>
          <p:cNvPr id="4" name="Rectangle 3"/>
          <p:cNvSpPr/>
          <p:nvPr/>
        </p:nvSpPr>
        <p:spPr>
          <a:xfrm>
            <a:off x="6780628" y="-25570"/>
            <a:ext cx="5236698" cy="3139321"/>
          </a:xfrm>
          <a:prstGeom prst="rect">
            <a:avLst/>
          </a:prstGeom>
        </p:spPr>
        <p:txBody>
          <a:bodyPr wrap="square">
            <a:spAutoFit/>
          </a:bodyPr>
          <a:lstStyle/>
          <a:p>
            <a:r>
              <a:rPr lang="en-US" sz="2200" dirty="0" smtClean="0"/>
              <a:t>MANURE</a:t>
            </a:r>
          </a:p>
          <a:p>
            <a:r>
              <a:rPr lang="en-US" sz="2200" dirty="0" smtClean="0"/>
              <a:t>Dead or dying leukocytes, edema fluid, fibrin, microorganisms and tissue, necrotic detritus</a:t>
            </a:r>
          </a:p>
          <a:p>
            <a:r>
              <a:rPr lang="en-US" sz="2200" dirty="0" smtClean="0"/>
              <a:t>Neutrophilic leukocytes fat they degenerate - purulent bodies are formed that give a yellowish color</a:t>
            </a:r>
          </a:p>
          <a:p>
            <a:r>
              <a:rPr lang="en-US" sz="2200" dirty="0" smtClean="0"/>
              <a:t>The greenish color comes from enzymes</a:t>
            </a:r>
          </a:p>
          <a:p>
            <a:r>
              <a:rPr lang="en-US" sz="2200" dirty="0" smtClean="0"/>
              <a:t>myeloperoxidase</a:t>
            </a:r>
            <a:endParaRPr lang="en-US" sz="2200" dirty="0"/>
          </a:p>
        </p:txBody>
      </p:sp>
      <p:sp>
        <p:nvSpPr>
          <p:cNvPr id="9" name="object 4"/>
          <p:cNvSpPr/>
          <p:nvPr/>
        </p:nvSpPr>
        <p:spPr>
          <a:xfrm>
            <a:off x="8231251" y="3214565"/>
            <a:ext cx="3960749" cy="3643435"/>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4809931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 y="2637017"/>
            <a:ext cx="5697416" cy="4351338"/>
          </a:xfrm>
        </p:spPr>
        <p:txBody>
          <a:bodyPr>
            <a:normAutofit/>
          </a:bodyPr>
          <a:lstStyle/>
          <a:p>
            <a:r>
              <a:rPr lang="en-US" sz="2200" dirty="0" smtClean="0"/>
              <a:t>Abscess - localized purulent inflammation</a:t>
            </a:r>
          </a:p>
          <a:p>
            <a:r>
              <a:rPr lang="en-US" sz="2200" dirty="0" err="1" smtClean="0"/>
              <a:t>Phlegmon</a:t>
            </a:r>
            <a:r>
              <a:rPr lang="en-US" sz="2200" dirty="0" smtClean="0"/>
              <a:t> - diffuse purulent inflammation</a:t>
            </a:r>
          </a:p>
          <a:p>
            <a:r>
              <a:rPr lang="en-US" sz="2200" dirty="0" smtClean="0"/>
              <a:t>Empyema - collection of pus in cavities (pleural cavity)</a:t>
            </a:r>
          </a:p>
          <a:p>
            <a:r>
              <a:rPr lang="en-US" sz="2200" dirty="0" smtClean="0"/>
              <a:t>Purulent catarrhal inflammation - exudate is a mixture of pus and mucus: mucous membrane</a:t>
            </a:r>
          </a:p>
          <a:p>
            <a:r>
              <a:rPr lang="en-US" sz="2200" dirty="0" smtClean="0"/>
              <a:t>(purulent rhinitis, stomatitis, bronchitis, enteritis)</a:t>
            </a:r>
            <a:endParaRPr lang="en-US" sz="2200" dirty="0"/>
          </a:p>
        </p:txBody>
      </p:sp>
      <p:sp>
        <p:nvSpPr>
          <p:cNvPr id="7" name="Rectangle 6"/>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6" name="Rectangle 5"/>
          <p:cNvSpPr/>
          <p:nvPr/>
        </p:nvSpPr>
        <p:spPr>
          <a:xfrm>
            <a:off x="-1" y="927462"/>
            <a:ext cx="678062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PURULENT EXUDATIVE INFLAMMATORY PROCESSES</a:t>
            </a:r>
          </a:p>
        </p:txBody>
      </p:sp>
      <p:sp>
        <p:nvSpPr>
          <p:cNvPr id="4" name="Rectangle 3"/>
          <p:cNvSpPr/>
          <p:nvPr/>
        </p:nvSpPr>
        <p:spPr>
          <a:xfrm>
            <a:off x="5922498" y="1802691"/>
            <a:ext cx="6269502" cy="4493538"/>
          </a:xfrm>
          <a:prstGeom prst="rect">
            <a:avLst/>
          </a:prstGeom>
        </p:spPr>
        <p:txBody>
          <a:bodyPr wrap="square">
            <a:spAutoFit/>
          </a:bodyPr>
          <a:lstStyle/>
          <a:p>
            <a:r>
              <a:rPr lang="en-US" sz="2200" b="1" dirty="0" smtClean="0"/>
              <a:t>Abscess</a:t>
            </a:r>
          </a:p>
          <a:p>
            <a:r>
              <a:rPr lang="en-US" sz="2200" dirty="0" smtClean="0"/>
              <a:t>Localized purulent inflammation in compact tissue.</a:t>
            </a:r>
          </a:p>
          <a:p>
            <a:r>
              <a:rPr lang="en-US" sz="2200" dirty="0" smtClean="0"/>
              <a:t>Each abscess is a structure made up of: a cavity, the contents that fill the cavity and the wall of the cavity.</a:t>
            </a:r>
          </a:p>
          <a:p>
            <a:r>
              <a:rPr lang="en-US" sz="2200" dirty="0" smtClean="0"/>
              <a:t>The appearance of an abscess changes over time and is therefore distinguished: acute, subacute and chronic abscess.</a:t>
            </a:r>
          </a:p>
          <a:p>
            <a:r>
              <a:rPr lang="en-US" sz="2200" dirty="0"/>
              <a:t>A</a:t>
            </a:r>
            <a:r>
              <a:rPr lang="en-US" sz="2200" dirty="0" smtClean="0"/>
              <a:t>cute abscess - directly relies on healthy tissue, shows a tendency to spread and create fistulas.</a:t>
            </a:r>
          </a:p>
          <a:p>
            <a:r>
              <a:rPr lang="en-US" sz="2200" dirty="0" smtClean="0"/>
              <a:t>Subacute abscess - there are purulent masses around</a:t>
            </a:r>
          </a:p>
          <a:p>
            <a:r>
              <a:rPr lang="en-US" sz="2200" dirty="0" smtClean="0"/>
              <a:t>demarcation pyogenic membrane.</a:t>
            </a:r>
          </a:p>
          <a:p>
            <a:r>
              <a:rPr lang="en-US" sz="2200" dirty="0"/>
              <a:t>C</a:t>
            </a:r>
            <a:r>
              <a:rPr lang="en-US" sz="2200" dirty="0" smtClean="0"/>
              <a:t>hronic abscess – pyogenic membrane is</a:t>
            </a:r>
          </a:p>
          <a:p>
            <a:r>
              <a:rPr lang="en-US" sz="2200" dirty="0" smtClean="0"/>
              <a:t>made of granulation connective tissue.</a:t>
            </a:r>
            <a:endParaRPr lang="en-US" sz="2200" dirty="0"/>
          </a:p>
        </p:txBody>
      </p:sp>
    </p:spTree>
    <p:extLst>
      <p:ext uri="{BB962C8B-B14F-4D97-AF65-F5344CB8AC3E}">
        <p14:creationId xmlns:p14="http://schemas.microsoft.com/office/powerpoint/2010/main" val="16047254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grpSp>
        <p:nvGrpSpPr>
          <p:cNvPr id="4" name="object 9"/>
          <p:cNvGrpSpPr/>
          <p:nvPr/>
        </p:nvGrpSpPr>
        <p:grpSpPr>
          <a:xfrm>
            <a:off x="1811239" y="1445419"/>
            <a:ext cx="8785860" cy="5111750"/>
            <a:chOff x="179387" y="1412875"/>
            <a:chExt cx="8785860" cy="5111750"/>
          </a:xfrm>
        </p:grpSpPr>
        <p:sp>
          <p:nvSpPr>
            <p:cNvPr id="5" name="object 10"/>
            <p:cNvSpPr/>
            <p:nvPr/>
          </p:nvSpPr>
          <p:spPr>
            <a:xfrm>
              <a:off x="179387" y="1412875"/>
              <a:ext cx="4243324" cy="5111750"/>
            </a:xfrm>
            <a:prstGeom prst="rect">
              <a:avLst/>
            </a:prstGeom>
            <a:blipFill>
              <a:blip r:embed="rId2" cstate="print"/>
              <a:stretch>
                <a:fillRect/>
              </a:stretch>
            </a:blipFill>
          </p:spPr>
          <p:txBody>
            <a:bodyPr wrap="square" lIns="0" tIns="0" rIns="0" bIns="0" rtlCol="0"/>
            <a:lstStyle/>
            <a:p>
              <a:endParaRPr/>
            </a:p>
          </p:txBody>
        </p:sp>
        <p:sp>
          <p:nvSpPr>
            <p:cNvPr id="6" name="object 11"/>
            <p:cNvSpPr/>
            <p:nvPr/>
          </p:nvSpPr>
          <p:spPr>
            <a:xfrm>
              <a:off x="4787900" y="1412875"/>
              <a:ext cx="4176776" cy="5076825"/>
            </a:xfrm>
            <a:prstGeom prst="rect">
              <a:avLst/>
            </a:prstGeom>
            <a:blipFill>
              <a:blip r:embed="rId3" cstate="print"/>
              <a:stretch>
                <a:fillRect/>
              </a:stretch>
            </a:blipFill>
          </p:spPr>
          <p:txBody>
            <a:bodyPr wrap="square" lIns="0" tIns="0" rIns="0" bIns="0" rtlCol="0"/>
            <a:lstStyle/>
            <a:p>
              <a:endParaRPr/>
            </a:p>
          </p:txBody>
        </p:sp>
      </p:grpSp>
      <p:sp>
        <p:nvSpPr>
          <p:cNvPr id="7" name="Rectangle 6"/>
          <p:cNvSpPr/>
          <p:nvPr/>
        </p:nvSpPr>
        <p:spPr>
          <a:xfrm>
            <a:off x="0" y="-18866"/>
            <a:ext cx="678062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PURULENT EXUDATIVE INFLAMMATORY PROCESSES</a:t>
            </a:r>
          </a:p>
        </p:txBody>
      </p:sp>
      <p:sp>
        <p:nvSpPr>
          <p:cNvPr id="8" name="Rectangle 7"/>
          <p:cNvSpPr/>
          <p:nvPr/>
        </p:nvSpPr>
        <p:spPr>
          <a:xfrm>
            <a:off x="0" y="726709"/>
            <a:ext cx="1811240"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ABSCESS</a:t>
            </a:r>
          </a:p>
        </p:txBody>
      </p:sp>
    </p:spTree>
    <p:extLst>
      <p:ext uri="{BB962C8B-B14F-4D97-AF65-F5344CB8AC3E}">
        <p14:creationId xmlns:p14="http://schemas.microsoft.com/office/powerpoint/2010/main" val="8937602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5"/>
            <a:ext cx="4113628" cy="4351338"/>
          </a:xfrm>
        </p:spPr>
        <p:txBody>
          <a:bodyPr>
            <a:normAutofit fontScale="77500" lnSpcReduction="20000"/>
          </a:bodyPr>
          <a:lstStyle/>
          <a:p>
            <a:r>
              <a:rPr lang="en-US" b="1" dirty="0" smtClean="0"/>
              <a:t>ABSCESS OUTCOME</a:t>
            </a:r>
            <a:r>
              <a:rPr lang="en-US" dirty="0" smtClean="0"/>
              <a:t>:</a:t>
            </a:r>
          </a:p>
          <a:p>
            <a:endParaRPr lang="en-US" dirty="0" smtClean="0"/>
          </a:p>
          <a:p>
            <a:r>
              <a:rPr lang="en-US" dirty="0" smtClean="0"/>
              <a:t>sepsis</a:t>
            </a:r>
          </a:p>
          <a:p>
            <a:r>
              <a:rPr lang="en-US" dirty="0" smtClean="0"/>
              <a:t>spontaneous discharge</a:t>
            </a:r>
          </a:p>
          <a:p>
            <a:r>
              <a:rPr lang="en-US" dirty="0" smtClean="0"/>
              <a:t>incision – surgical emptying of the contents of the abscess</a:t>
            </a:r>
          </a:p>
          <a:p>
            <a:r>
              <a:rPr lang="en-US" dirty="0" smtClean="0"/>
              <a:t>resorption</a:t>
            </a:r>
          </a:p>
          <a:p>
            <a:r>
              <a:rPr lang="en-US" dirty="0" smtClean="0"/>
              <a:t>encapsulation and persistence</a:t>
            </a:r>
          </a:p>
          <a:p>
            <a:r>
              <a:rPr lang="en-US" dirty="0" smtClean="0"/>
              <a:t>creating a connective tissue scar</a:t>
            </a:r>
          </a:p>
          <a:p>
            <a:r>
              <a:rPr lang="en-US" dirty="0" smtClean="0"/>
              <a:t>calcification</a:t>
            </a:r>
          </a:p>
          <a:p>
            <a:r>
              <a:rPr lang="en-US" dirty="0" smtClean="0"/>
              <a:t>immune disorders</a:t>
            </a:r>
          </a:p>
          <a:p>
            <a:r>
              <a:rPr lang="en-US" dirty="0" smtClean="0"/>
              <a:t>amyloidosis</a:t>
            </a:r>
          </a:p>
          <a:p>
            <a:endParaRPr lang="en-US" dirty="0"/>
          </a:p>
        </p:txBody>
      </p:sp>
      <p:sp>
        <p:nvSpPr>
          <p:cNvPr id="7" name="Rectangle 6"/>
          <p:cNvSpPr/>
          <p:nvPr/>
        </p:nvSpPr>
        <p:spPr>
          <a:xfrm>
            <a:off x="0" y="-18866"/>
            <a:ext cx="678062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PURULENT EXUDATIVE INFLAMMATORY PROCESSES</a:t>
            </a:r>
          </a:p>
        </p:txBody>
      </p:sp>
      <p:sp>
        <p:nvSpPr>
          <p:cNvPr id="8" name="Rectangle 7"/>
          <p:cNvSpPr/>
          <p:nvPr/>
        </p:nvSpPr>
        <p:spPr>
          <a:xfrm>
            <a:off x="0" y="726709"/>
            <a:ext cx="1811240"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ABSCESS</a:t>
            </a:r>
          </a:p>
        </p:txBody>
      </p:sp>
      <p:grpSp>
        <p:nvGrpSpPr>
          <p:cNvPr id="9" name="object 9"/>
          <p:cNvGrpSpPr/>
          <p:nvPr/>
        </p:nvGrpSpPr>
        <p:grpSpPr>
          <a:xfrm>
            <a:off x="5275384" y="1690688"/>
            <a:ext cx="6916615" cy="4967605"/>
            <a:chOff x="611187" y="1557400"/>
            <a:chExt cx="8353425" cy="4967605"/>
          </a:xfrm>
        </p:grpSpPr>
        <p:sp>
          <p:nvSpPr>
            <p:cNvPr id="10" name="object 10"/>
            <p:cNvSpPr/>
            <p:nvPr/>
          </p:nvSpPr>
          <p:spPr>
            <a:xfrm>
              <a:off x="4648200" y="1557400"/>
              <a:ext cx="4316349" cy="4967224"/>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611187" y="1557400"/>
              <a:ext cx="3528949" cy="4967224"/>
            </a:xfrm>
            <a:prstGeom prst="rect">
              <a:avLst/>
            </a:prstGeom>
            <a:blipFill>
              <a:blip r:embed="rId3"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327922628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5"/>
            <a:ext cx="4113628" cy="4351338"/>
          </a:xfrm>
        </p:spPr>
        <p:txBody>
          <a:bodyPr>
            <a:normAutofit fontScale="70000" lnSpcReduction="20000"/>
          </a:bodyPr>
          <a:lstStyle/>
          <a:p>
            <a:r>
              <a:rPr lang="en-US" dirty="0" smtClean="0"/>
              <a:t>Diffuse purulent inflammation of predominantly loose tissues</a:t>
            </a:r>
          </a:p>
          <a:p>
            <a:endParaRPr lang="en-US" dirty="0" smtClean="0"/>
          </a:p>
          <a:p>
            <a:r>
              <a:rPr lang="en-US" dirty="0" smtClean="0"/>
              <a:t>There are no clear boundaries between affected and preserved parts of the tissue, purulent exudate</a:t>
            </a:r>
          </a:p>
          <a:p>
            <a:r>
              <a:rPr lang="en-US" dirty="0"/>
              <a:t>S</a:t>
            </a:r>
            <a:r>
              <a:rPr lang="en-US" dirty="0" smtClean="0"/>
              <a:t>preads diffusely through all tissue structures, without process demarcation</a:t>
            </a:r>
          </a:p>
          <a:p>
            <a:r>
              <a:rPr lang="en-US" dirty="0" smtClean="0"/>
              <a:t>The pathogens are usually very virulent</a:t>
            </a:r>
          </a:p>
          <a:p>
            <a:r>
              <a:rPr lang="en-US" dirty="0"/>
              <a:t>B</a:t>
            </a:r>
            <a:r>
              <a:rPr lang="en-US" dirty="0" smtClean="0"/>
              <a:t>acteria that secrete the so-called "spreading" factors</a:t>
            </a:r>
          </a:p>
          <a:p>
            <a:r>
              <a:rPr lang="en-US" dirty="0" smtClean="0"/>
              <a:t>(hyaluronidase and </a:t>
            </a:r>
            <a:r>
              <a:rPr lang="en-US" dirty="0" err="1" smtClean="0"/>
              <a:t>fibrinolysin</a:t>
            </a:r>
            <a:r>
              <a:rPr lang="en-US" dirty="0" smtClean="0"/>
              <a:t>)</a:t>
            </a:r>
          </a:p>
          <a:p>
            <a:endParaRPr lang="en-US" dirty="0"/>
          </a:p>
        </p:txBody>
      </p:sp>
      <p:sp>
        <p:nvSpPr>
          <p:cNvPr id="7" name="Rectangle 6"/>
          <p:cNvSpPr/>
          <p:nvPr/>
        </p:nvSpPr>
        <p:spPr>
          <a:xfrm>
            <a:off x="0" y="-18866"/>
            <a:ext cx="6780629"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PURULENT EXUDATIVE INFLAMMATORY PROCESSES</a:t>
            </a:r>
          </a:p>
        </p:txBody>
      </p:sp>
      <p:sp>
        <p:nvSpPr>
          <p:cNvPr id="8" name="Rectangle 7"/>
          <p:cNvSpPr/>
          <p:nvPr/>
        </p:nvSpPr>
        <p:spPr>
          <a:xfrm>
            <a:off x="0" y="726709"/>
            <a:ext cx="2011680"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PHLEGMONA</a:t>
            </a:r>
          </a:p>
        </p:txBody>
      </p:sp>
      <p:grpSp>
        <p:nvGrpSpPr>
          <p:cNvPr id="12" name="object 8"/>
          <p:cNvGrpSpPr/>
          <p:nvPr/>
        </p:nvGrpSpPr>
        <p:grpSpPr>
          <a:xfrm>
            <a:off x="6780629" y="-18866"/>
            <a:ext cx="5322251" cy="3116986"/>
            <a:chOff x="250825" y="1412811"/>
            <a:chExt cx="8353425" cy="5040630"/>
          </a:xfrm>
        </p:grpSpPr>
        <p:sp>
          <p:nvSpPr>
            <p:cNvPr id="13" name="object 9"/>
            <p:cNvSpPr/>
            <p:nvPr/>
          </p:nvSpPr>
          <p:spPr>
            <a:xfrm>
              <a:off x="250825" y="1412811"/>
              <a:ext cx="4105275" cy="5040376"/>
            </a:xfrm>
            <a:prstGeom prst="rect">
              <a:avLst/>
            </a:prstGeom>
            <a:blipFill>
              <a:blip r:embed="rId2" cstate="print"/>
              <a:stretch>
                <a:fillRect/>
              </a:stretch>
            </a:blipFill>
          </p:spPr>
          <p:txBody>
            <a:bodyPr wrap="square" lIns="0" tIns="0" rIns="0" bIns="0" rtlCol="0"/>
            <a:lstStyle/>
            <a:p>
              <a:endParaRPr/>
            </a:p>
          </p:txBody>
        </p:sp>
        <p:sp>
          <p:nvSpPr>
            <p:cNvPr id="14" name="object 10"/>
            <p:cNvSpPr/>
            <p:nvPr/>
          </p:nvSpPr>
          <p:spPr>
            <a:xfrm>
              <a:off x="4787900" y="1412938"/>
              <a:ext cx="3816350" cy="5040249"/>
            </a:xfrm>
            <a:prstGeom prst="rect">
              <a:avLst/>
            </a:prstGeom>
            <a:blipFill>
              <a:blip r:embed="rId3" cstate="print"/>
              <a:stretch>
                <a:fillRect/>
              </a:stretch>
            </a:blipFill>
          </p:spPr>
          <p:txBody>
            <a:bodyPr wrap="square" lIns="0" tIns="0" rIns="0" bIns="0" rtlCol="0"/>
            <a:lstStyle/>
            <a:p>
              <a:endParaRPr/>
            </a:p>
          </p:txBody>
        </p:sp>
      </p:grpSp>
      <p:grpSp>
        <p:nvGrpSpPr>
          <p:cNvPr id="15" name="object 8"/>
          <p:cNvGrpSpPr/>
          <p:nvPr/>
        </p:nvGrpSpPr>
        <p:grpSpPr>
          <a:xfrm>
            <a:off x="6780628" y="3222137"/>
            <a:ext cx="5411371" cy="3635863"/>
            <a:chOff x="250825" y="1628775"/>
            <a:chExt cx="8569325" cy="4679950"/>
          </a:xfrm>
        </p:grpSpPr>
        <p:sp>
          <p:nvSpPr>
            <p:cNvPr id="16" name="object 9"/>
            <p:cNvSpPr/>
            <p:nvPr/>
          </p:nvSpPr>
          <p:spPr>
            <a:xfrm>
              <a:off x="4716526" y="1628775"/>
              <a:ext cx="4103624" cy="4679950"/>
            </a:xfrm>
            <a:prstGeom prst="rect">
              <a:avLst/>
            </a:prstGeom>
            <a:blipFill>
              <a:blip r:embed="rId4" cstate="print"/>
              <a:stretch>
                <a:fillRect/>
              </a:stretch>
            </a:blipFill>
          </p:spPr>
          <p:txBody>
            <a:bodyPr wrap="square" lIns="0" tIns="0" rIns="0" bIns="0" rtlCol="0"/>
            <a:lstStyle/>
            <a:p>
              <a:endParaRPr/>
            </a:p>
          </p:txBody>
        </p:sp>
        <p:sp>
          <p:nvSpPr>
            <p:cNvPr id="17" name="object 10"/>
            <p:cNvSpPr/>
            <p:nvPr/>
          </p:nvSpPr>
          <p:spPr>
            <a:xfrm>
              <a:off x="250825" y="1628775"/>
              <a:ext cx="4033774" cy="4679950"/>
            </a:xfrm>
            <a:prstGeom prst="rect">
              <a:avLst/>
            </a:prstGeom>
            <a:blipFill>
              <a:blip r:embed="rId5"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7319146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6066"/>
            <a:ext cx="5747657" cy="4351338"/>
          </a:xfrm>
        </p:spPr>
        <p:txBody>
          <a:bodyPr>
            <a:normAutofit/>
          </a:bodyPr>
          <a:lstStyle/>
          <a:p>
            <a:endParaRPr lang="en-US" dirty="0" smtClean="0"/>
          </a:p>
          <a:p>
            <a:endParaRPr lang="en-US" dirty="0" smtClean="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MORPHOLOGICAL COMPONENTS OF INFLAMMATION</a:t>
            </a:r>
            <a:endParaRPr lang="en-US" sz="2400" b="1" dirty="0"/>
          </a:p>
        </p:txBody>
      </p:sp>
      <p:pic>
        <p:nvPicPr>
          <p:cNvPr id="5" name="Picture 4"/>
          <p:cNvPicPr>
            <a:picLocks noChangeAspect="1"/>
          </p:cNvPicPr>
          <p:nvPr/>
        </p:nvPicPr>
        <p:blipFill>
          <a:blip r:embed="rId2"/>
          <a:stretch>
            <a:fillRect/>
          </a:stretch>
        </p:blipFill>
        <p:spPr>
          <a:xfrm>
            <a:off x="0" y="3399527"/>
            <a:ext cx="12192000" cy="3458473"/>
          </a:xfrm>
          <a:prstGeom prst="rect">
            <a:avLst/>
          </a:prstGeom>
        </p:spPr>
      </p:pic>
      <p:sp>
        <p:nvSpPr>
          <p:cNvPr id="6" name="Rectangle 5"/>
          <p:cNvSpPr/>
          <p:nvPr/>
        </p:nvSpPr>
        <p:spPr>
          <a:xfrm>
            <a:off x="8843555" y="1100263"/>
            <a:ext cx="3048000" cy="1107996"/>
          </a:xfrm>
          <a:prstGeom prst="rect">
            <a:avLst/>
          </a:prstGeom>
        </p:spPr>
        <p:txBody>
          <a:bodyPr wrap="square">
            <a:spAutoFit/>
          </a:bodyPr>
          <a:lstStyle/>
          <a:p>
            <a:r>
              <a:rPr lang="en-US" sz="2200" b="1" dirty="0" smtClean="0"/>
              <a:t>PROLIFERATION</a:t>
            </a:r>
          </a:p>
          <a:p>
            <a:r>
              <a:rPr lang="en-US" sz="2200" b="1" dirty="0" smtClean="0"/>
              <a:t>(regeneration and reparation)</a:t>
            </a:r>
            <a:endParaRPr lang="en-US" sz="2200" b="1" dirty="0"/>
          </a:p>
        </p:txBody>
      </p:sp>
      <p:sp>
        <p:nvSpPr>
          <p:cNvPr id="7" name="Rectangle 6"/>
          <p:cNvSpPr/>
          <p:nvPr/>
        </p:nvSpPr>
        <p:spPr>
          <a:xfrm>
            <a:off x="4609012" y="2118730"/>
            <a:ext cx="6096000" cy="1107996"/>
          </a:xfrm>
          <a:prstGeom prst="rect">
            <a:avLst/>
          </a:prstGeom>
        </p:spPr>
        <p:txBody>
          <a:bodyPr>
            <a:spAutoFit/>
          </a:bodyPr>
          <a:lstStyle/>
          <a:p>
            <a:r>
              <a:rPr lang="en-US" sz="2200" b="1" dirty="0" smtClean="0"/>
              <a:t>EXUDATION</a:t>
            </a:r>
          </a:p>
          <a:p>
            <a:r>
              <a:rPr lang="en-US" sz="2200" b="1" dirty="0" smtClean="0"/>
              <a:t>(reaction of blood vessels:</a:t>
            </a:r>
          </a:p>
          <a:p>
            <a:r>
              <a:rPr lang="en-US" sz="2200" b="1" dirty="0" smtClean="0"/>
              <a:t>dilatation, active hyperemia, stasis, exudation)</a:t>
            </a:r>
          </a:p>
        </p:txBody>
      </p:sp>
      <p:sp>
        <p:nvSpPr>
          <p:cNvPr id="8" name="Rectangle 7"/>
          <p:cNvSpPr/>
          <p:nvPr/>
        </p:nvSpPr>
        <p:spPr>
          <a:xfrm>
            <a:off x="374469" y="1100263"/>
            <a:ext cx="6096000" cy="769441"/>
          </a:xfrm>
          <a:prstGeom prst="rect">
            <a:avLst/>
          </a:prstGeom>
        </p:spPr>
        <p:txBody>
          <a:bodyPr>
            <a:spAutoFit/>
          </a:bodyPr>
          <a:lstStyle/>
          <a:p>
            <a:r>
              <a:rPr lang="en-US" sz="2200" b="1" dirty="0" smtClean="0"/>
              <a:t>ALTERATION</a:t>
            </a:r>
          </a:p>
          <a:p>
            <a:r>
              <a:rPr lang="en-US" sz="2200" b="1" dirty="0" smtClean="0"/>
              <a:t>(degenerative and necrotic changes) </a:t>
            </a:r>
          </a:p>
        </p:txBody>
      </p:sp>
    </p:spTree>
    <p:extLst>
      <p:ext uri="{BB962C8B-B14F-4D97-AF65-F5344CB8AC3E}">
        <p14:creationId xmlns:p14="http://schemas.microsoft.com/office/powerpoint/2010/main" val="208705586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endParaRPr lang="en-US" dirty="0"/>
          </a:p>
        </p:txBody>
      </p:sp>
      <p:sp>
        <p:nvSpPr>
          <p:cNvPr id="4" name="Rectangle 3"/>
          <p:cNvSpPr/>
          <p:nvPr/>
        </p:nvSpPr>
        <p:spPr>
          <a:xfrm>
            <a:off x="0" y="726709"/>
            <a:ext cx="2011680"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PHLEGMONA</a:t>
            </a:r>
          </a:p>
        </p:txBody>
      </p:sp>
      <p:grpSp>
        <p:nvGrpSpPr>
          <p:cNvPr id="5" name="object 8"/>
          <p:cNvGrpSpPr/>
          <p:nvPr/>
        </p:nvGrpSpPr>
        <p:grpSpPr>
          <a:xfrm>
            <a:off x="1671662" y="1825625"/>
            <a:ext cx="8647430" cy="4034154"/>
            <a:chOff x="250825" y="1916176"/>
            <a:chExt cx="8647430" cy="4034154"/>
          </a:xfrm>
        </p:grpSpPr>
        <p:sp>
          <p:nvSpPr>
            <p:cNvPr id="6" name="object 9"/>
            <p:cNvSpPr/>
            <p:nvPr/>
          </p:nvSpPr>
          <p:spPr>
            <a:xfrm>
              <a:off x="250825" y="1916176"/>
              <a:ext cx="4392676" cy="4033774"/>
            </a:xfrm>
            <a:prstGeom prst="rect">
              <a:avLst/>
            </a:prstGeom>
            <a:blipFill>
              <a:blip r:embed="rId2" cstate="print"/>
              <a:stretch>
                <a:fillRect/>
              </a:stretch>
            </a:blipFill>
          </p:spPr>
          <p:txBody>
            <a:bodyPr wrap="square" lIns="0" tIns="0" rIns="0" bIns="0" rtlCol="0"/>
            <a:lstStyle/>
            <a:p>
              <a:endParaRPr/>
            </a:p>
          </p:txBody>
        </p:sp>
        <p:sp>
          <p:nvSpPr>
            <p:cNvPr id="7" name="object 10"/>
            <p:cNvSpPr/>
            <p:nvPr/>
          </p:nvSpPr>
          <p:spPr>
            <a:xfrm>
              <a:off x="4859401" y="1916176"/>
              <a:ext cx="4038600" cy="4033774"/>
            </a:xfrm>
            <a:prstGeom prst="rect">
              <a:avLst/>
            </a:prstGeom>
            <a:blipFill>
              <a:blip r:embed="rId3"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278671163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 y="2637017"/>
            <a:ext cx="5697416" cy="4351338"/>
          </a:xfrm>
        </p:spPr>
        <p:txBody>
          <a:bodyPr>
            <a:normAutofit/>
          </a:bodyPr>
          <a:lstStyle/>
          <a:p>
            <a:r>
              <a:rPr lang="en-US" sz="2400" dirty="0" smtClean="0"/>
              <a:t>The presence of blood in any of the basic types of exudate, which gives it a dark reddish discoloration</a:t>
            </a:r>
          </a:p>
          <a:p>
            <a:endParaRPr lang="en-US" sz="2400" dirty="0" smtClean="0"/>
          </a:p>
          <a:p>
            <a:r>
              <a:rPr lang="en-US" sz="2400" dirty="0" smtClean="0"/>
              <a:t>serous hemorrhagic</a:t>
            </a:r>
          </a:p>
          <a:p>
            <a:r>
              <a:rPr lang="en-US" sz="2400" dirty="0" smtClean="0"/>
              <a:t>purulent hemorrhagic</a:t>
            </a:r>
          </a:p>
          <a:p>
            <a:r>
              <a:rPr lang="en-US" sz="2400" dirty="0" smtClean="0"/>
              <a:t>fibrinous hemorrhagic</a:t>
            </a:r>
            <a:endParaRPr lang="en-US" sz="2400" dirty="0"/>
          </a:p>
        </p:txBody>
      </p:sp>
      <p:sp>
        <p:nvSpPr>
          <p:cNvPr id="7" name="Rectangle 6"/>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6" name="Rectangle 5"/>
          <p:cNvSpPr/>
          <p:nvPr/>
        </p:nvSpPr>
        <p:spPr>
          <a:xfrm>
            <a:off x="-1" y="927462"/>
            <a:ext cx="7393578"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HEMORRHAGIC EXUDATIVE INFLAMMATORY PROCESSES</a:t>
            </a:r>
          </a:p>
        </p:txBody>
      </p:sp>
      <p:sp>
        <p:nvSpPr>
          <p:cNvPr id="4" name="Rectangle 3"/>
          <p:cNvSpPr/>
          <p:nvPr/>
        </p:nvSpPr>
        <p:spPr>
          <a:xfrm>
            <a:off x="5922498" y="2637017"/>
            <a:ext cx="6269502" cy="3816429"/>
          </a:xfrm>
          <a:prstGeom prst="rect">
            <a:avLst/>
          </a:prstGeom>
        </p:spPr>
        <p:txBody>
          <a:bodyPr wrap="square">
            <a:spAutoFit/>
          </a:bodyPr>
          <a:lstStyle/>
          <a:p>
            <a:r>
              <a:rPr lang="en-US" sz="2200" b="1" dirty="0" smtClean="0"/>
              <a:t>It is caused by a markedly increased permeability of endothelial cells and blood vessel walls</a:t>
            </a:r>
          </a:p>
          <a:p>
            <a:r>
              <a:rPr lang="en-US" sz="2200" b="1" dirty="0" smtClean="0"/>
              <a:t>erythrocytes due to:</a:t>
            </a:r>
          </a:p>
          <a:p>
            <a:r>
              <a:rPr lang="en-US" sz="2200" b="1" dirty="0" smtClean="0"/>
              <a:t>- the nature of the causative agent that damages the walls of a blood vessels (anthrax, plague, TB, rickettsiosis, viral hemorrhagic fevers, some types of streptococcal infections</a:t>
            </a:r>
          </a:p>
          <a:p>
            <a:r>
              <a:rPr lang="en-US" sz="2200" b="1" dirty="0" smtClean="0"/>
              <a:t>- conditions of blood vessels before the onset of inflammation (hemorrhagic diathesis, severe atherosclerotic changes in the blood vessels, the effect of battle poison)</a:t>
            </a:r>
            <a:endParaRPr lang="en-US" sz="2200" dirty="0"/>
          </a:p>
        </p:txBody>
      </p:sp>
    </p:spTree>
    <p:extLst>
      <p:ext uri="{BB962C8B-B14F-4D97-AF65-F5344CB8AC3E}">
        <p14:creationId xmlns:p14="http://schemas.microsoft.com/office/powerpoint/2010/main" val="361606232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grpSp>
        <p:nvGrpSpPr>
          <p:cNvPr id="5" name="object 8"/>
          <p:cNvGrpSpPr/>
          <p:nvPr/>
        </p:nvGrpSpPr>
        <p:grpSpPr>
          <a:xfrm>
            <a:off x="2037422" y="1690688"/>
            <a:ext cx="8642350" cy="4752975"/>
            <a:chOff x="250825" y="1844669"/>
            <a:chExt cx="8642350" cy="4752975"/>
          </a:xfrm>
        </p:grpSpPr>
        <p:sp>
          <p:nvSpPr>
            <p:cNvPr id="6" name="object 9"/>
            <p:cNvSpPr/>
            <p:nvPr/>
          </p:nvSpPr>
          <p:spPr>
            <a:xfrm>
              <a:off x="250825" y="1844669"/>
              <a:ext cx="4168829" cy="4741846"/>
            </a:xfrm>
            <a:prstGeom prst="rect">
              <a:avLst/>
            </a:prstGeom>
            <a:blipFill>
              <a:blip r:embed="rId2" cstate="print"/>
              <a:stretch>
                <a:fillRect/>
              </a:stretch>
            </a:blipFill>
          </p:spPr>
          <p:txBody>
            <a:bodyPr wrap="square" lIns="0" tIns="0" rIns="0" bIns="0" rtlCol="0"/>
            <a:lstStyle/>
            <a:p>
              <a:endParaRPr/>
            </a:p>
          </p:txBody>
        </p:sp>
        <p:sp>
          <p:nvSpPr>
            <p:cNvPr id="7" name="object 10"/>
            <p:cNvSpPr/>
            <p:nvPr/>
          </p:nvSpPr>
          <p:spPr>
            <a:xfrm>
              <a:off x="4648200" y="1844674"/>
              <a:ext cx="4244975" cy="4752975"/>
            </a:xfrm>
            <a:prstGeom prst="rect">
              <a:avLst/>
            </a:prstGeom>
            <a:blipFill>
              <a:blip r:embed="rId3" cstate="print"/>
              <a:stretch>
                <a:fillRect/>
              </a:stretch>
            </a:blipFill>
          </p:spPr>
          <p:txBody>
            <a:bodyPr wrap="square" lIns="0" tIns="0" rIns="0" bIns="0" rtlCol="0"/>
            <a:lstStyle/>
            <a:p>
              <a:endParaRPr/>
            </a:p>
          </p:txBody>
        </p:sp>
      </p:grpSp>
      <p:sp>
        <p:nvSpPr>
          <p:cNvPr id="8" name="Rectangle 7"/>
          <p:cNvSpPr/>
          <p:nvPr/>
        </p:nvSpPr>
        <p:spPr>
          <a:xfrm>
            <a:off x="0" y="-18866"/>
            <a:ext cx="7393578"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HEMORRHAGIC EXUDATIVE INFLAMMATORY PROCESSES</a:t>
            </a:r>
          </a:p>
        </p:txBody>
      </p:sp>
    </p:spTree>
    <p:extLst>
      <p:ext uri="{BB962C8B-B14F-4D97-AF65-F5344CB8AC3E}">
        <p14:creationId xmlns:p14="http://schemas.microsoft.com/office/powerpoint/2010/main" val="394602835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825625"/>
            <a:ext cx="6696222" cy="4351338"/>
          </a:xfrm>
        </p:spPr>
        <p:txBody>
          <a:bodyPr>
            <a:noAutofit/>
          </a:bodyPr>
          <a:lstStyle/>
          <a:p>
            <a:r>
              <a:rPr lang="en-US" sz="2200" dirty="0" smtClean="0"/>
              <a:t>complication of an existing exudative inflammation (purulent, fibrinous)</a:t>
            </a:r>
          </a:p>
          <a:p>
            <a:r>
              <a:rPr lang="en-US" sz="2200" dirty="0" smtClean="0"/>
              <a:t>they are caused by the penetration of putrefactive bacteria (clostridia), especially in conditions of ischemia, i.e. in anaerobic conditions</a:t>
            </a:r>
          </a:p>
          <a:p>
            <a:r>
              <a:rPr lang="en-US" sz="2200" dirty="0" smtClean="0"/>
              <a:t>due to putrefactive decomposition of tissue with the release of highly toxic substances, often fatal </a:t>
            </a:r>
            <a:r>
              <a:rPr lang="en-US" sz="2200" dirty="0" err="1" smtClean="0"/>
              <a:t>endotoxemia</a:t>
            </a:r>
            <a:r>
              <a:rPr lang="en-US" sz="2200" dirty="0" smtClean="0"/>
              <a:t> can occur</a:t>
            </a:r>
          </a:p>
          <a:p>
            <a:r>
              <a:rPr lang="en-US" sz="2200" dirty="0" smtClean="0"/>
              <a:t>the released hydrogen sulfide binds hemoglobin, forming </a:t>
            </a:r>
            <a:r>
              <a:rPr lang="en-US" sz="2200" dirty="0" err="1" smtClean="0"/>
              <a:t>sulfhemoglobin</a:t>
            </a:r>
            <a:r>
              <a:rPr lang="en-US" sz="2200" dirty="0" smtClean="0"/>
              <a:t> and </a:t>
            </a:r>
            <a:r>
              <a:rPr lang="en-US" sz="2200" dirty="0" err="1" smtClean="0"/>
              <a:t>verdoglobin</a:t>
            </a:r>
            <a:endParaRPr lang="en-US" sz="2200" dirty="0" smtClean="0"/>
          </a:p>
          <a:p>
            <a:r>
              <a:rPr lang="en-US" sz="2200" dirty="0" smtClean="0"/>
              <a:t>black-green rotting mass with an unpleasant smell</a:t>
            </a:r>
          </a:p>
          <a:p>
            <a:r>
              <a:rPr lang="en-US" sz="2200" dirty="0" smtClean="0"/>
              <a:t>Clostridia </a:t>
            </a:r>
            <a:r>
              <a:rPr lang="en-US" sz="2200" dirty="0" err="1" smtClean="0"/>
              <a:t>perfringens</a:t>
            </a:r>
            <a:r>
              <a:rPr lang="en-US" sz="2200" dirty="0" smtClean="0"/>
              <a:t> - causes gas gangrene, one of the most severe forms of inflammation</a:t>
            </a:r>
            <a:endParaRPr lang="en-US" sz="2200"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43011"/>
            <a:ext cx="7393578"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GANGRENOUS EXUDATIVE INFLAMMATORY PROCESSES</a:t>
            </a:r>
          </a:p>
        </p:txBody>
      </p:sp>
      <p:sp>
        <p:nvSpPr>
          <p:cNvPr id="6" name="Rectangle 5"/>
          <p:cNvSpPr/>
          <p:nvPr/>
        </p:nvSpPr>
        <p:spPr>
          <a:xfrm>
            <a:off x="6865034" y="1825625"/>
            <a:ext cx="5205045" cy="4154984"/>
          </a:xfrm>
          <a:prstGeom prst="rect">
            <a:avLst/>
          </a:prstGeom>
        </p:spPr>
        <p:txBody>
          <a:bodyPr wrap="square">
            <a:spAutoFit/>
          </a:bodyPr>
          <a:lstStyle/>
          <a:p>
            <a:pPr marL="342900" indent="-342900">
              <a:buFont typeface="Arial" panose="020B0604020202020204" pitchFamily="34" charset="0"/>
              <a:buChar char="•"/>
            </a:pPr>
            <a:r>
              <a:rPr lang="en-US" sz="2200" dirty="0" smtClean="0"/>
              <a:t>In order for gangrene to occur, two conditions must be met. First, ischemic necrosis must develop in the affected area of inflammation, and then secondary infection with anaerobic bacteria must occur.</a:t>
            </a:r>
          </a:p>
          <a:p>
            <a:pPr marL="342900" indent="-342900">
              <a:buFont typeface="Arial" panose="020B0604020202020204" pitchFamily="34" charset="0"/>
              <a:buChar char="•"/>
            </a:pPr>
            <a:r>
              <a:rPr lang="en-US" sz="2200" dirty="0" smtClean="0"/>
              <a:t>Ischemic necrosis is caused by the cessation of blood flow through the thrombosed a blood vessel whose wall is affected by inflammation or flow is impeded by compression of the wall by the pressure of the surrounding exudate.</a:t>
            </a:r>
            <a:endParaRPr lang="en-US" sz="2200" dirty="0"/>
          </a:p>
        </p:txBody>
      </p:sp>
    </p:spTree>
    <p:extLst>
      <p:ext uri="{BB962C8B-B14F-4D97-AF65-F5344CB8AC3E}">
        <p14:creationId xmlns:p14="http://schemas.microsoft.com/office/powerpoint/2010/main" val="76352998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825625"/>
            <a:ext cx="6696222" cy="4351338"/>
          </a:xfrm>
        </p:spPr>
        <p:txBody>
          <a:bodyPr>
            <a:noAutofit/>
          </a:bodyPr>
          <a:lstStyle/>
          <a:p>
            <a:r>
              <a:rPr lang="en-US" sz="2400" dirty="0" smtClean="0"/>
              <a:t>Under the influence of anaerobic</a:t>
            </a:r>
          </a:p>
          <a:p>
            <a:r>
              <a:rPr lang="en-US" sz="2400" dirty="0" smtClean="0"/>
              <a:t>bacteria and the action of granulocytes lead to </a:t>
            </a:r>
            <a:r>
              <a:rPr lang="en-US" sz="2400" dirty="0" err="1" smtClean="0"/>
              <a:t>colicivation</a:t>
            </a:r>
            <a:endParaRPr lang="en-US" sz="2400" dirty="0" smtClean="0"/>
          </a:p>
          <a:p>
            <a:r>
              <a:rPr lang="en-US" sz="2400" dirty="0" smtClean="0"/>
              <a:t>coagulation of necrotic tissue so that it becomes softened, dirty gray-green and stinks - wet gangrene</a:t>
            </a:r>
          </a:p>
          <a:p>
            <a:r>
              <a:rPr lang="en-US" sz="2400" dirty="0" smtClean="0"/>
              <a:t>This form of inflammation can develop only in those organs and tissues that are related to</a:t>
            </a:r>
          </a:p>
          <a:p>
            <a:r>
              <a:rPr lang="en-US" sz="2400" dirty="0" smtClean="0"/>
              <a:t>external environment</a:t>
            </a:r>
          </a:p>
          <a:p>
            <a:r>
              <a:rPr lang="en-US" sz="2400" dirty="0" smtClean="0"/>
              <a:t>(respiratory system, GIT, genitourinary and extremities).</a:t>
            </a:r>
          </a:p>
          <a:p>
            <a:endParaRPr lang="en-US" sz="2200" dirty="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ACUTE INFLAMMATION</a:t>
            </a:r>
            <a:endParaRPr lang="en-US" sz="2400" b="1" dirty="0"/>
          </a:p>
        </p:txBody>
      </p:sp>
      <p:sp>
        <p:nvSpPr>
          <p:cNvPr id="5" name="Rectangle 4"/>
          <p:cNvSpPr/>
          <p:nvPr/>
        </p:nvSpPr>
        <p:spPr>
          <a:xfrm>
            <a:off x="0" y="943011"/>
            <a:ext cx="7393578"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GANGRENOUS EXUDATIVE INFLAMMATORY PROCESSES</a:t>
            </a:r>
          </a:p>
        </p:txBody>
      </p:sp>
      <p:sp>
        <p:nvSpPr>
          <p:cNvPr id="7" name="object 5"/>
          <p:cNvSpPr/>
          <p:nvPr/>
        </p:nvSpPr>
        <p:spPr>
          <a:xfrm>
            <a:off x="7883525" y="0"/>
            <a:ext cx="4308475" cy="3319975"/>
          </a:xfrm>
          <a:prstGeom prst="rect">
            <a:avLst/>
          </a:prstGeom>
          <a:blipFill>
            <a:blip r:embed="rId2" cstate="print"/>
            <a:stretch>
              <a:fillRect/>
            </a:stretch>
          </a:blipFill>
        </p:spPr>
        <p:txBody>
          <a:bodyPr wrap="square" lIns="0" tIns="0" rIns="0" bIns="0" rtlCol="0"/>
          <a:lstStyle/>
          <a:p>
            <a:endParaRPr/>
          </a:p>
        </p:txBody>
      </p:sp>
      <p:sp>
        <p:nvSpPr>
          <p:cNvPr id="8" name="object 4"/>
          <p:cNvSpPr/>
          <p:nvPr/>
        </p:nvSpPr>
        <p:spPr>
          <a:xfrm>
            <a:off x="7883525" y="3740337"/>
            <a:ext cx="4308475" cy="3117663"/>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6018216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1999" cy="6858000"/>
          </a:xfrm>
          <a:prstGeom prst="rect">
            <a:avLst/>
          </a:prstGeom>
        </p:spPr>
      </p:pic>
      <p:sp>
        <p:nvSpPr>
          <p:cNvPr id="3" name="Rectangle 2"/>
          <p:cNvSpPr/>
          <p:nvPr/>
        </p:nvSpPr>
        <p:spPr>
          <a:xfrm>
            <a:off x="7216725" y="2532185"/>
            <a:ext cx="4698610" cy="36998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t>OUTCOME OF ACUTE INFLAMMATIONS:</a:t>
            </a:r>
          </a:p>
          <a:p>
            <a:endParaRPr lang="en-US"/>
          </a:p>
          <a:p>
            <a:r>
              <a:rPr lang="en-US"/>
              <a:t>Full resolution</a:t>
            </a:r>
          </a:p>
          <a:p>
            <a:r>
              <a:rPr lang="en-US"/>
              <a:t>Healing with the formation of a scar</a:t>
            </a:r>
          </a:p>
          <a:p>
            <a:r>
              <a:rPr lang="en-US"/>
              <a:t>Abscess formation in infection with</a:t>
            </a:r>
          </a:p>
          <a:p>
            <a:r>
              <a:rPr lang="en-US"/>
              <a:t>pyogenic microorganisms</a:t>
            </a:r>
          </a:p>
          <a:p>
            <a:r>
              <a:rPr lang="en-US"/>
              <a:t>Progression to chronic inflammation</a:t>
            </a:r>
            <a:endParaRPr lang="en-US" dirty="0"/>
          </a:p>
        </p:txBody>
      </p:sp>
      <p:sp>
        <p:nvSpPr>
          <p:cNvPr id="5" name="TextBox 4"/>
          <p:cNvSpPr txBox="1"/>
          <p:nvPr/>
        </p:nvSpPr>
        <p:spPr>
          <a:xfrm>
            <a:off x="7441808" y="2222695"/>
            <a:ext cx="4750191" cy="3077766"/>
          </a:xfrm>
          <a:prstGeom prst="rect">
            <a:avLst/>
          </a:prstGeom>
          <a:noFill/>
        </p:spPr>
        <p:txBody>
          <a:bodyPr wrap="square" rtlCol="0">
            <a:spAutoFit/>
          </a:bodyPr>
          <a:lstStyle/>
          <a:p>
            <a:r>
              <a:rPr lang="en-US" sz="2200" b="1" dirty="0"/>
              <a:t>OUTCOME OF ACUTE INFLAMMATIONS:</a:t>
            </a:r>
          </a:p>
          <a:p>
            <a:endParaRPr lang="en-US" sz="2200" b="1" dirty="0"/>
          </a:p>
          <a:p>
            <a:r>
              <a:rPr lang="en-US" sz="2200" b="1" dirty="0"/>
              <a:t>Full resolution</a:t>
            </a:r>
          </a:p>
          <a:p>
            <a:r>
              <a:rPr lang="en-US" sz="2200" b="1" dirty="0"/>
              <a:t>Healing with the formation of a scar</a:t>
            </a:r>
          </a:p>
          <a:p>
            <a:r>
              <a:rPr lang="en-US" sz="2200" b="1" dirty="0"/>
              <a:t>Abscess formation in infection with</a:t>
            </a:r>
          </a:p>
          <a:p>
            <a:r>
              <a:rPr lang="en-US" sz="2200" b="1" dirty="0"/>
              <a:t>pyogenic microorganisms</a:t>
            </a:r>
          </a:p>
          <a:p>
            <a:r>
              <a:rPr lang="en-US" sz="2200" b="1" dirty="0"/>
              <a:t>Progression to chronic inflammation</a:t>
            </a:r>
          </a:p>
          <a:p>
            <a:endParaRPr lang="en-US" dirty="0"/>
          </a:p>
        </p:txBody>
      </p:sp>
    </p:spTree>
    <p:extLst>
      <p:ext uri="{BB962C8B-B14F-4D97-AF65-F5344CB8AC3E}">
        <p14:creationId xmlns:p14="http://schemas.microsoft.com/office/powerpoint/2010/main" val="416309039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n w="0"/>
                <a:solidFill>
                  <a:schemeClr val="accent1"/>
                </a:solidFill>
                <a:effectLst>
                  <a:outerShdw blurRad="38100" dist="25400" dir="5400000" algn="ctr" rotWithShape="0">
                    <a:srgbClr val="6E747A">
                      <a:alpha val="43000"/>
                    </a:srgbClr>
                  </a:outerShdw>
                </a:effectLst>
              </a:rPr>
              <a:t>PATHOLOGY OF INFLAMMATORY PROCESSES</a:t>
            </a:r>
            <a:endParaRPr lang="en-US" b="1" dirty="0">
              <a:ln w="0"/>
              <a:solidFill>
                <a:schemeClr val="accent1"/>
              </a:solidFill>
              <a:effectLst>
                <a:outerShdw blurRad="38100" dist="25400" dir="5400000" algn="ctr" rotWithShape="0">
                  <a:srgbClr val="6E747A">
                    <a:alpha val="43000"/>
                  </a:srgbClr>
                </a:outerShdw>
              </a:effectLst>
            </a:endParaRPr>
          </a:p>
        </p:txBody>
      </p:sp>
      <p:sp>
        <p:nvSpPr>
          <p:cNvPr id="4" name="Rectangle 3"/>
          <p:cNvSpPr/>
          <p:nvPr/>
        </p:nvSpPr>
        <p:spPr>
          <a:xfrm>
            <a:off x="1885520" y="2967335"/>
            <a:ext cx="8420960"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CHRONICAL INFLAMMATION</a:t>
            </a:r>
          </a:p>
        </p:txBody>
      </p:sp>
      <p:sp>
        <p:nvSpPr>
          <p:cNvPr id="5" name="Rectangle 4"/>
          <p:cNvSpPr/>
          <p:nvPr/>
        </p:nvSpPr>
        <p:spPr>
          <a:xfrm>
            <a:off x="4882688" y="5553446"/>
            <a:ext cx="5423792" cy="615553"/>
          </a:xfrm>
          <a:prstGeom prst="rect">
            <a:avLst/>
          </a:prstGeom>
          <a:noFill/>
        </p:spPr>
        <p:txBody>
          <a:bodyPr wrap="none" lIns="91440" tIns="45720" rIns="91440" bIns="45720">
            <a:spAutoFit/>
          </a:bodyPr>
          <a:lstStyle/>
          <a:p>
            <a:pPr algn="ctr"/>
            <a:r>
              <a:rPr lang="en-US" sz="3400" b="1" dirty="0" smtClean="0">
                <a:ln w="22225">
                  <a:solidFill>
                    <a:schemeClr val="accent2"/>
                  </a:solidFill>
                  <a:prstDash val="solid"/>
                </a:ln>
                <a:solidFill>
                  <a:srgbClr val="FFC000"/>
                </a:solidFill>
              </a:rPr>
              <a:t>Ass. Professor Milena </a:t>
            </a:r>
            <a:r>
              <a:rPr lang="en-US" sz="3400" b="1" dirty="0" err="1" smtClean="0">
                <a:ln w="22225">
                  <a:solidFill>
                    <a:schemeClr val="accent2"/>
                  </a:solidFill>
                  <a:prstDash val="solid"/>
                </a:ln>
                <a:solidFill>
                  <a:srgbClr val="FFC000"/>
                </a:solidFill>
              </a:rPr>
              <a:t>Vuletic</a:t>
            </a:r>
            <a:endParaRPr lang="en-US" sz="3400" b="1" dirty="0">
              <a:ln w="22225">
                <a:solidFill>
                  <a:schemeClr val="accent2"/>
                </a:solidFill>
                <a:prstDash val="solid"/>
              </a:ln>
              <a:solidFill>
                <a:srgbClr val="FFC000"/>
              </a:solidFill>
            </a:endParaRPr>
          </a:p>
        </p:txBody>
      </p:sp>
    </p:spTree>
    <p:extLst>
      <p:ext uri="{BB962C8B-B14F-4D97-AF65-F5344CB8AC3E}">
        <p14:creationId xmlns:p14="http://schemas.microsoft.com/office/powerpoint/2010/main" val="68965259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5718806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105988977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1"/>
            <a:ext cx="12192000" cy="6858000"/>
          </a:xfrm>
          <a:prstGeom prst="rect">
            <a:avLst/>
          </a:prstGeom>
        </p:spPr>
      </p:pic>
    </p:spTree>
    <p:extLst>
      <p:ext uri="{BB962C8B-B14F-4D97-AF65-F5344CB8AC3E}">
        <p14:creationId xmlns:p14="http://schemas.microsoft.com/office/powerpoint/2010/main" val="12623191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b="1" dirty="0"/>
          </a:p>
          <a:p>
            <a:endParaRPr lang="en-US" b="1" dirty="0" smtClean="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DIVISION OF INFLAMMATION</a:t>
            </a:r>
            <a:endParaRPr lang="en-US" sz="2400" b="1" dirty="0"/>
          </a:p>
        </p:txBody>
      </p:sp>
      <p:sp>
        <p:nvSpPr>
          <p:cNvPr id="5" name="Rectangle 4"/>
          <p:cNvSpPr/>
          <p:nvPr/>
        </p:nvSpPr>
        <p:spPr>
          <a:xfrm>
            <a:off x="1188628" y="1747948"/>
            <a:ext cx="2937803"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MORPHOLOGICAL</a:t>
            </a:r>
          </a:p>
        </p:txBody>
      </p:sp>
      <p:sp>
        <p:nvSpPr>
          <p:cNvPr id="6" name="Rectangle 5"/>
          <p:cNvSpPr/>
          <p:nvPr/>
        </p:nvSpPr>
        <p:spPr>
          <a:xfrm>
            <a:off x="4126431" y="2973282"/>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ETIOLOGICAL</a:t>
            </a:r>
          </a:p>
        </p:txBody>
      </p:sp>
      <p:sp>
        <p:nvSpPr>
          <p:cNvPr id="7" name="Rectangle 6"/>
          <p:cNvSpPr/>
          <p:nvPr/>
        </p:nvSpPr>
        <p:spPr>
          <a:xfrm>
            <a:off x="6515594" y="4384916"/>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CLINICAL</a:t>
            </a:r>
            <a:endParaRPr lang="en-US" sz="2400" b="1" dirty="0"/>
          </a:p>
        </p:txBody>
      </p:sp>
    </p:spTree>
    <p:extLst>
      <p:ext uri="{BB962C8B-B14F-4D97-AF65-F5344CB8AC3E}">
        <p14:creationId xmlns:p14="http://schemas.microsoft.com/office/powerpoint/2010/main" val="176551589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0910033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8086517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0"/>
            <a:ext cx="12192001" cy="6858000"/>
          </a:xfrm>
          <a:prstGeom prst="rect">
            <a:avLst/>
          </a:prstGeom>
        </p:spPr>
      </p:pic>
    </p:spTree>
    <p:extLst>
      <p:ext uri="{BB962C8B-B14F-4D97-AF65-F5344CB8AC3E}">
        <p14:creationId xmlns:p14="http://schemas.microsoft.com/office/powerpoint/2010/main" val="182282874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4026707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231960930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138383606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87645" cy="6858000"/>
          </a:xfrm>
          <a:prstGeom prst="rect">
            <a:avLst/>
          </a:prstGeom>
        </p:spPr>
      </p:pic>
    </p:spTree>
    <p:extLst>
      <p:ext uri="{BB962C8B-B14F-4D97-AF65-F5344CB8AC3E}">
        <p14:creationId xmlns:p14="http://schemas.microsoft.com/office/powerpoint/2010/main" val="312007200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340046" cy="6858000"/>
          </a:xfrm>
          <a:prstGeom prst="rect">
            <a:avLst/>
          </a:prstGeom>
        </p:spPr>
      </p:pic>
    </p:spTree>
    <p:extLst>
      <p:ext uri="{BB962C8B-B14F-4D97-AF65-F5344CB8AC3E}">
        <p14:creationId xmlns:p14="http://schemas.microsoft.com/office/powerpoint/2010/main" val="364756789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420564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94773" y="0"/>
            <a:ext cx="12286774" cy="6858000"/>
          </a:xfrm>
          <a:prstGeom prst="rect">
            <a:avLst/>
          </a:prstGeom>
        </p:spPr>
      </p:pic>
    </p:spTree>
    <p:extLst>
      <p:ext uri="{BB962C8B-B14F-4D97-AF65-F5344CB8AC3E}">
        <p14:creationId xmlns:p14="http://schemas.microsoft.com/office/powerpoint/2010/main" val="22560633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90688"/>
            <a:ext cx="2414451" cy="4351338"/>
          </a:xfrm>
        </p:spPr>
        <p:txBody>
          <a:bodyPr/>
          <a:lstStyle/>
          <a:p>
            <a:pPr marL="0" indent="0">
              <a:buNone/>
            </a:pPr>
            <a:endParaRPr lang="en-US" b="1" dirty="0" smtClean="0"/>
          </a:p>
          <a:p>
            <a:pPr marL="0" indent="0">
              <a:buNone/>
            </a:pPr>
            <a:endParaRPr lang="en-US" b="1" dirty="0" smtClean="0"/>
          </a:p>
          <a:p>
            <a:endParaRPr lang="en-US" b="1" dirty="0" smtClean="0"/>
          </a:p>
        </p:txBody>
      </p:sp>
      <p:sp>
        <p:nvSpPr>
          <p:cNvPr id="4" name="Rectangle 3"/>
          <p:cNvSpPr/>
          <p:nvPr/>
        </p:nvSpPr>
        <p:spPr>
          <a:xfrm>
            <a:off x="0" y="-18867"/>
            <a:ext cx="7393577" cy="946329"/>
          </a:xfrm>
          <a:prstGeom prst="rect">
            <a:avLst/>
          </a:prstGeom>
          <a:solidFill>
            <a:srgbClr val="002060">
              <a:alpha val="7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CLINICAL DIVISION OF INFLAMMATION</a:t>
            </a:r>
            <a:endParaRPr lang="en-US" sz="2400" b="1" dirty="0"/>
          </a:p>
        </p:txBody>
      </p:sp>
      <p:sp>
        <p:nvSpPr>
          <p:cNvPr id="5" name="Rectangle 4"/>
          <p:cNvSpPr/>
          <p:nvPr/>
        </p:nvSpPr>
        <p:spPr>
          <a:xfrm>
            <a:off x="3252651" y="1234867"/>
            <a:ext cx="7929155" cy="5262979"/>
          </a:xfrm>
          <a:prstGeom prst="rect">
            <a:avLst/>
          </a:prstGeom>
        </p:spPr>
        <p:txBody>
          <a:bodyPr wrap="square">
            <a:spAutoFit/>
          </a:bodyPr>
          <a:lstStyle/>
          <a:p>
            <a:pPr marL="342900" indent="-342900">
              <a:buFont typeface="Arial" panose="020B0604020202020204" pitchFamily="34" charset="0"/>
              <a:buChar char="•"/>
            </a:pPr>
            <a:r>
              <a:rPr lang="en-US" sz="2400" b="1" dirty="0" smtClean="0"/>
              <a:t>PERACUTE: sudden onset, rapid flow, dominate alterative changes, exudation is minimal, proliferation absent, often ends in death.</a:t>
            </a:r>
          </a:p>
          <a:p>
            <a:pPr marL="342900" indent="-342900">
              <a:buFont typeface="Arial" panose="020B0604020202020204" pitchFamily="34" charset="0"/>
              <a:buChar char="•"/>
            </a:pPr>
            <a:endParaRPr lang="en-US" sz="2400" b="1" dirty="0" smtClean="0"/>
          </a:p>
          <a:p>
            <a:pPr marL="342900" indent="-342900">
              <a:buFont typeface="Arial" panose="020B0604020202020204" pitchFamily="34" charset="0"/>
              <a:buChar char="•"/>
            </a:pPr>
            <a:r>
              <a:rPr lang="en-US" sz="2400" b="1" dirty="0" smtClean="0"/>
              <a:t>ACUTE: sudden onset, rapid course, exudative changes dominate, most often it ends with recovery in 2-3 weeks, it can become chronic type of inflammation.</a:t>
            </a:r>
          </a:p>
          <a:p>
            <a:pPr marL="342900" indent="-342900">
              <a:buFont typeface="Arial" panose="020B0604020202020204" pitchFamily="34" charset="0"/>
              <a:buChar char="•"/>
            </a:pPr>
            <a:endParaRPr lang="en-US" sz="2400" b="1" dirty="0" smtClean="0"/>
          </a:p>
          <a:p>
            <a:pPr marL="342900" indent="-342900">
              <a:buFont typeface="Arial" panose="020B0604020202020204" pitchFamily="34" charset="0"/>
              <a:buChar char="•"/>
            </a:pPr>
            <a:r>
              <a:rPr lang="en-US" sz="2400" b="1" dirty="0" smtClean="0"/>
              <a:t>SUBACUTE: sudden onset, prolonged course (lasting more than 3 weeks), it can end with cure or chronic form.</a:t>
            </a:r>
          </a:p>
          <a:p>
            <a:pPr marL="342900" indent="-342900">
              <a:buFont typeface="Arial" panose="020B0604020202020204" pitchFamily="34" charset="0"/>
              <a:buChar char="•"/>
            </a:pPr>
            <a:endParaRPr lang="en-US" sz="2400" b="1" dirty="0" smtClean="0"/>
          </a:p>
          <a:p>
            <a:pPr marL="342900" indent="-342900">
              <a:buFont typeface="Arial" panose="020B0604020202020204" pitchFamily="34" charset="0"/>
              <a:buChar char="•"/>
            </a:pPr>
            <a:r>
              <a:rPr lang="en-US" sz="2400" b="1" dirty="0" smtClean="0"/>
              <a:t>CHRONIC: vague onset, permanent course, always leads to disability, the proliferative component of inflammation dominates.</a:t>
            </a:r>
            <a:endParaRPr lang="en-US" sz="2400" b="1" dirty="0"/>
          </a:p>
        </p:txBody>
      </p:sp>
      <p:sp>
        <p:nvSpPr>
          <p:cNvPr id="6" name="Rectangle 5"/>
          <p:cNvSpPr/>
          <p:nvPr/>
        </p:nvSpPr>
        <p:spPr>
          <a:xfrm>
            <a:off x="625920" y="1396496"/>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PERACUTE</a:t>
            </a:r>
          </a:p>
        </p:txBody>
      </p:sp>
      <p:sp>
        <p:nvSpPr>
          <p:cNvPr id="7" name="Rectangle 6"/>
          <p:cNvSpPr/>
          <p:nvPr/>
        </p:nvSpPr>
        <p:spPr>
          <a:xfrm>
            <a:off x="625920" y="2792768"/>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ACUTE</a:t>
            </a:r>
          </a:p>
        </p:txBody>
      </p:sp>
      <p:sp>
        <p:nvSpPr>
          <p:cNvPr id="8" name="Rectangle 7"/>
          <p:cNvSpPr/>
          <p:nvPr/>
        </p:nvSpPr>
        <p:spPr>
          <a:xfrm>
            <a:off x="625920" y="4189040"/>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SUBACUTE</a:t>
            </a:r>
          </a:p>
        </p:txBody>
      </p:sp>
      <p:sp>
        <p:nvSpPr>
          <p:cNvPr id="9" name="Rectangle 8"/>
          <p:cNvSpPr/>
          <p:nvPr/>
        </p:nvSpPr>
        <p:spPr>
          <a:xfrm>
            <a:off x="6374674" y="6284191"/>
            <a:ext cx="5817325" cy="573809"/>
          </a:xfrm>
          <a:prstGeom prst="rect">
            <a:avLst/>
          </a:prstGeom>
          <a:solidFill>
            <a:srgbClr val="990033">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DIVISION ACCORDING TO CLINICAL COURSE</a:t>
            </a:r>
            <a:endParaRPr lang="en-US" sz="2400" b="1" dirty="0"/>
          </a:p>
        </p:txBody>
      </p:sp>
      <p:sp>
        <p:nvSpPr>
          <p:cNvPr id="10" name="Rectangle 9"/>
          <p:cNvSpPr/>
          <p:nvPr/>
        </p:nvSpPr>
        <p:spPr>
          <a:xfrm>
            <a:off x="625920" y="5408980"/>
            <a:ext cx="2207631" cy="633046"/>
          </a:xfrm>
          <a:prstGeom prst="rect">
            <a:avLst/>
          </a:prstGeom>
          <a:solidFill>
            <a:srgbClr val="660066">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CHRONIC</a:t>
            </a:r>
          </a:p>
        </p:txBody>
      </p:sp>
    </p:spTree>
    <p:extLst>
      <p:ext uri="{BB962C8B-B14F-4D97-AF65-F5344CB8AC3E}">
        <p14:creationId xmlns:p14="http://schemas.microsoft.com/office/powerpoint/2010/main" val="102742955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229869347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3065191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0" y="0"/>
            <a:ext cx="12192000" cy="6606540"/>
          </a:xfrm>
          <a:prstGeom prst="rect">
            <a:avLst/>
          </a:prstGeom>
        </p:spPr>
      </p:pic>
    </p:spTree>
    <p:extLst>
      <p:ext uri="{BB962C8B-B14F-4D97-AF65-F5344CB8AC3E}">
        <p14:creationId xmlns:p14="http://schemas.microsoft.com/office/powerpoint/2010/main" val="216795567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4428" y="1"/>
            <a:ext cx="12083143" cy="6858000"/>
          </a:xfrm>
          <a:prstGeom prst="rect">
            <a:avLst/>
          </a:prstGeom>
        </p:spPr>
      </p:pic>
    </p:spTree>
    <p:extLst>
      <p:ext uri="{BB962C8B-B14F-4D97-AF65-F5344CB8AC3E}">
        <p14:creationId xmlns:p14="http://schemas.microsoft.com/office/powerpoint/2010/main" val="233184917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051" y="2506662"/>
            <a:ext cx="7408650" cy="4351338"/>
          </a:xfrm>
        </p:spPr>
        <p:txBody>
          <a:bodyPr>
            <a:normAutofit/>
          </a:bodyPr>
          <a:lstStyle/>
          <a:p>
            <a:r>
              <a:rPr lang="en-US" b="1" dirty="0" smtClean="0"/>
              <a:t>Brain                                      </a:t>
            </a:r>
            <a:r>
              <a:rPr lang="en-US" b="1" dirty="0" smtClean="0">
                <a:solidFill>
                  <a:schemeClr val="accent6">
                    <a:lumMod val="75000"/>
                  </a:schemeClr>
                </a:solidFill>
              </a:rPr>
              <a:t>Microglia</a:t>
            </a:r>
          </a:p>
          <a:p>
            <a:r>
              <a:rPr lang="en-US" b="1" dirty="0" smtClean="0"/>
              <a:t>Liver                                       </a:t>
            </a:r>
            <a:r>
              <a:rPr lang="en-US" b="1" dirty="0" err="1" smtClean="0">
                <a:solidFill>
                  <a:schemeClr val="accent6">
                    <a:lumMod val="75000"/>
                  </a:schemeClr>
                </a:solidFill>
              </a:rPr>
              <a:t>Kupffer</a:t>
            </a:r>
            <a:r>
              <a:rPr lang="en-US" b="1" dirty="0" smtClean="0">
                <a:solidFill>
                  <a:schemeClr val="accent6">
                    <a:lumMod val="75000"/>
                  </a:schemeClr>
                </a:solidFill>
              </a:rPr>
              <a:t> cell</a:t>
            </a:r>
            <a:endParaRPr lang="en-US" b="1" dirty="0" smtClean="0"/>
          </a:p>
          <a:p>
            <a:r>
              <a:rPr lang="en-US" b="1" dirty="0" smtClean="0"/>
              <a:t>Spleen                                   </a:t>
            </a:r>
            <a:r>
              <a:rPr lang="en-US" b="1" dirty="0" smtClean="0">
                <a:solidFill>
                  <a:schemeClr val="accent6">
                    <a:lumMod val="75000"/>
                  </a:schemeClr>
                </a:solidFill>
              </a:rPr>
              <a:t>Littoral cell</a:t>
            </a:r>
          </a:p>
          <a:p>
            <a:r>
              <a:rPr lang="en-US" b="1" dirty="0" smtClean="0"/>
              <a:t>Lungs                                     </a:t>
            </a:r>
            <a:r>
              <a:rPr lang="en-US" b="1" dirty="0" smtClean="0">
                <a:solidFill>
                  <a:schemeClr val="accent6">
                    <a:lumMod val="75000"/>
                  </a:schemeClr>
                </a:solidFill>
              </a:rPr>
              <a:t>Alveolar M-dust cell</a:t>
            </a:r>
          </a:p>
          <a:p>
            <a:r>
              <a:rPr lang="en-US" b="1" dirty="0" smtClean="0"/>
              <a:t>Kidney                                   </a:t>
            </a:r>
            <a:r>
              <a:rPr lang="en-US" b="1" dirty="0" smtClean="0">
                <a:solidFill>
                  <a:schemeClr val="accent6">
                    <a:lumMod val="75000"/>
                  </a:schemeClr>
                </a:solidFill>
              </a:rPr>
              <a:t>Mesangial cell</a:t>
            </a:r>
          </a:p>
          <a:p>
            <a:r>
              <a:rPr lang="en-US" b="1" dirty="0" smtClean="0"/>
              <a:t>Placenta                                </a:t>
            </a:r>
            <a:r>
              <a:rPr lang="en-US" b="1" dirty="0" err="1" smtClean="0">
                <a:solidFill>
                  <a:schemeClr val="accent6">
                    <a:lumMod val="75000"/>
                  </a:schemeClr>
                </a:solidFill>
              </a:rPr>
              <a:t>Hofbauer</a:t>
            </a:r>
            <a:r>
              <a:rPr lang="en-US" b="1" dirty="0" smtClean="0">
                <a:solidFill>
                  <a:schemeClr val="accent6">
                    <a:lumMod val="75000"/>
                  </a:schemeClr>
                </a:solidFill>
              </a:rPr>
              <a:t> cell </a:t>
            </a:r>
          </a:p>
          <a:p>
            <a:r>
              <a:rPr lang="en-US" b="1" dirty="0" smtClean="0"/>
              <a:t>Synovium                              </a:t>
            </a:r>
            <a:r>
              <a:rPr lang="en-US" b="1" dirty="0" smtClean="0">
                <a:solidFill>
                  <a:schemeClr val="accent6">
                    <a:lumMod val="75000"/>
                  </a:schemeClr>
                </a:solidFill>
              </a:rPr>
              <a:t>Type A synovial cell</a:t>
            </a:r>
          </a:p>
          <a:p>
            <a:r>
              <a:rPr lang="en-US" b="1" dirty="0" smtClean="0"/>
              <a:t>Connective tissue                </a:t>
            </a:r>
            <a:r>
              <a:rPr lang="en-US" b="1" dirty="0" err="1" smtClean="0">
                <a:solidFill>
                  <a:schemeClr val="accent6">
                    <a:lumMod val="75000"/>
                  </a:schemeClr>
                </a:solidFill>
              </a:rPr>
              <a:t>Histiocytes</a:t>
            </a:r>
            <a:endParaRPr lang="en-US" b="1" dirty="0">
              <a:solidFill>
                <a:schemeClr val="accent6">
                  <a:lumMod val="75000"/>
                </a:schemeClr>
              </a:solidFill>
            </a:endParaRPr>
          </a:p>
        </p:txBody>
      </p:sp>
      <p:pic>
        <p:nvPicPr>
          <p:cNvPr id="4" name="Picture 3"/>
          <p:cNvPicPr>
            <a:picLocks noChangeAspect="1"/>
          </p:cNvPicPr>
          <p:nvPr/>
        </p:nvPicPr>
        <p:blipFill>
          <a:blip r:embed="rId2"/>
          <a:stretch>
            <a:fillRect/>
          </a:stretch>
        </p:blipFill>
        <p:spPr>
          <a:xfrm>
            <a:off x="7458975" y="0"/>
            <a:ext cx="4730848" cy="6858000"/>
          </a:xfrm>
          <a:prstGeom prst="rect">
            <a:avLst/>
          </a:prstGeom>
        </p:spPr>
      </p:pic>
      <p:sp>
        <p:nvSpPr>
          <p:cNvPr id="6" name="TextBox 5"/>
          <p:cNvSpPr txBox="1"/>
          <p:nvPr/>
        </p:nvSpPr>
        <p:spPr>
          <a:xfrm>
            <a:off x="2929" y="876085"/>
            <a:ext cx="3169251" cy="707886"/>
          </a:xfrm>
          <a:prstGeom prst="rect">
            <a:avLst/>
          </a:prstGeom>
          <a:noFill/>
        </p:spPr>
        <p:txBody>
          <a:bodyPr wrap="square" rtlCol="0">
            <a:spAutoFit/>
          </a:bodyPr>
          <a:lstStyle/>
          <a:p>
            <a:r>
              <a:rPr lang="en-US" sz="4000" b="1" dirty="0" smtClean="0">
                <a:solidFill>
                  <a:srgbClr val="0070C0"/>
                </a:solidFill>
              </a:rPr>
              <a:t>Macrophages</a:t>
            </a:r>
            <a:r>
              <a:rPr lang="en-US" dirty="0" smtClean="0"/>
              <a:t> </a:t>
            </a:r>
            <a:endParaRPr lang="en-US" dirty="0"/>
          </a:p>
        </p:txBody>
      </p:sp>
      <p:sp>
        <p:nvSpPr>
          <p:cNvPr id="7" name="TextBox 6"/>
          <p:cNvSpPr txBox="1"/>
          <p:nvPr/>
        </p:nvSpPr>
        <p:spPr>
          <a:xfrm>
            <a:off x="3751133" y="406946"/>
            <a:ext cx="4644180" cy="1692771"/>
          </a:xfrm>
          <a:prstGeom prst="rect">
            <a:avLst/>
          </a:prstGeom>
          <a:noFill/>
        </p:spPr>
        <p:txBody>
          <a:bodyPr wrap="square" rtlCol="0">
            <a:spAutoFit/>
          </a:bodyPr>
          <a:lstStyle/>
          <a:p>
            <a:pPr marL="571500" indent="-571500">
              <a:buFont typeface="Wingdings" panose="05000000000000000000" pitchFamily="2" charset="2"/>
              <a:buChar char="v"/>
            </a:pPr>
            <a:r>
              <a:rPr lang="en-US" sz="2600" b="1" dirty="0" err="1" smtClean="0">
                <a:solidFill>
                  <a:srgbClr val="9900FF"/>
                </a:solidFill>
              </a:rPr>
              <a:t>Phagocytosiss</a:t>
            </a:r>
            <a:endParaRPr lang="en-US" sz="2600" b="1" dirty="0" smtClean="0">
              <a:solidFill>
                <a:srgbClr val="9900FF"/>
              </a:solidFill>
            </a:endParaRPr>
          </a:p>
          <a:p>
            <a:pPr marL="571500" indent="-571500">
              <a:buFont typeface="Wingdings" panose="05000000000000000000" pitchFamily="2" charset="2"/>
              <a:buChar char="v"/>
            </a:pPr>
            <a:r>
              <a:rPr lang="en-US" sz="2600" b="1" dirty="0" smtClean="0">
                <a:solidFill>
                  <a:srgbClr val="9900FF"/>
                </a:solidFill>
              </a:rPr>
              <a:t>APC</a:t>
            </a:r>
          </a:p>
          <a:p>
            <a:pPr marL="571500" indent="-571500">
              <a:buFont typeface="Wingdings" panose="05000000000000000000" pitchFamily="2" charset="2"/>
              <a:buChar char="v"/>
            </a:pPr>
            <a:r>
              <a:rPr lang="en-US" sz="2600" b="1" dirty="0" smtClean="0">
                <a:solidFill>
                  <a:srgbClr val="9900FF"/>
                </a:solidFill>
              </a:rPr>
              <a:t>Repair</a:t>
            </a:r>
          </a:p>
          <a:p>
            <a:pPr marL="571500" indent="-571500">
              <a:buFont typeface="Wingdings" panose="05000000000000000000" pitchFamily="2" charset="2"/>
              <a:buChar char="v"/>
            </a:pPr>
            <a:r>
              <a:rPr lang="en-US" sz="2600" b="1" dirty="0" smtClean="0">
                <a:solidFill>
                  <a:srgbClr val="9900FF"/>
                </a:solidFill>
              </a:rPr>
              <a:t>Secretion of cytokines </a:t>
            </a:r>
            <a:endParaRPr lang="en-US" sz="2600" b="1" dirty="0">
              <a:solidFill>
                <a:srgbClr val="9900FF"/>
              </a:solidFill>
            </a:endParaRPr>
          </a:p>
        </p:txBody>
      </p:sp>
      <p:cxnSp>
        <p:nvCxnSpPr>
          <p:cNvPr id="9" name="Straight Arrow Connector 8"/>
          <p:cNvCxnSpPr/>
          <p:nvPr/>
        </p:nvCxnSpPr>
        <p:spPr>
          <a:xfrm>
            <a:off x="3168655" y="3756074"/>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168657" y="4708122"/>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168658" y="5284763"/>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212579" y="5816992"/>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230250" y="6321083"/>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168656" y="4203896"/>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163712" y="2771336"/>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63713" y="3275428"/>
            <a:ext cx="970671"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177986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972453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7682027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222068"/>
            <a:ext cx="12192000" cy="6635931"/>
          </a:xfrm>
          <a:prstGeom prst="rect">
            <a:avLst/>
          </a:prstGeom>
        </p:spPr>
      </p:pic>
    </p:spTree>
    <p:extLst>
      <p:ext uri="{BB962C8B-B14F-4D97-AF65-F5344CB8AC3E}">
        <p14:creationId xmlns:p14="http://schemas.microsoft.com/office/powerpoint/2010/main" val="214720708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70C0"/>
                </a:solidFill>
              </a:rPr>
              <a:t>Macrophages</a:t>
            </a:r>
            <a:endParaRPr lang="en-US" b="1" dirty="0">
              <a:solidFill>
                <a:srgbClr val="0070C0"/>
              </a:solidFill>
            </a:endParaRPr>
          </a:p>
        </p:txBody>
      </p:sp>
      <p:cxnSp>
        <p:nvCxnSpPr>
          <p:cNvPr id="7" name="Straight Arrow Connector 6"/>
          <p:cNvCxnSpPr/>
          <p:nvPr/>
        </p:nvCxnSpPr>
        <p:spPr>
          <a:xfrm flipH="1">
            <a:off x="3461656" y="1319349"/>
            <a:ext cx="2377440" cy="548640"/>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6096000" y="1337771"/>
            <a:ext cx="2260209" cy="530218"/>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969477" y="2419643"/>
            <a:ext cx="3221501" cy="461665"/>
          </a:xfrm>
          <a:prstGeom prst="rect">
            <a:avLst/>
          </a:prstGeom>
          <a:noFill/>
        </p:spPr>
        <p:txBody>
          <a:bodyPr wrap="square" rtlCol="0">
            <a:spAutoFit/>
          </a:bodyPr>
          <a:lstStyle/>
          <a:p>
            <a:r>
              <a:rPr lang="en-US" sz="2400" b="1" dirty="0" smtClean="0">
                <a:solidFill>
                  <a:srgbClr val="990033"/>
                </a:solidFill>
              </a:rPr>
              <a:t>M1</a:t>
            </a:r>
            <a:r>
              <a:rPr lang="en-US" sz="2400" b="1" dirty="0" smtClean="0"/>
              <a:t>| classical (Th</a:t>
            </a:r>
            <a:r>
              <a:rPr lang="en-US" sz="2000" b="1" dirty="0" smtClean="0"/>
              <a:t>1</a:t>
            </a:r>
            <a:r>
              <a:rPr lang="en-US" sz="2400" b="1" dirty="0" smtClean="0"/>
              <a:t>)</a:t>
            </a:r>
            <a:endParaRPr lang="en-US" sz="2400" b="1" dirty="0"/>
          </a:p>
        </p:txBody>
      </p:sp>
      <p:sp>
        <p:nvSpPr>
          <p:cNvPr id="14" name="TextBox 13"/>
          <p:cNvSpPr txBox="1"/>
          <p:nvPr/>
        </p:nvSpPr>
        <p:spPr>
          <a:xfrm>
            <a:off x="7959969" y="2378945"/>
            <a:ext cx="3221501" cy="461665"/>
          </a:xfrm>
          <a:prstGeom prst="rect">
            <a:avLst/>
          </a:prstGeom>
          <a:noFill/>
        </p:spPr>
        <p:txBody>
          <a:bodyPr wrap="square" rtlCol="0">
            <a:spAutoFit/>
          </a:bodyPr>
          <a:lstStyle/>
          <a:p>
            <a:r>
              <a:rPr lang="en-US" sz="2400" b="1" dirty="0" smtClean="0">
                <a:solidFill>
                  <a:srgbClr val="990033"/>
                </a:solidFill>
              </a:rPr>
              <a:t>M2</a:t>
            </a:r>
            <a:r>
              <a:rPr lang="en-US" sz="2400" b="1" dirty="0" smtClean="0"/>
              <a:t>| alternative (Th</a:t>
            </a:r>
            <a:r>
              <a:rPr lang="en-US" sz="2000" b="1" dirty="0" smtClean="0"/>
              <a:t>2</a:t>
            </a:r>
            <a:r>
              <a:rPr lang="en-US" sz="2400" b="1" dirty="0" smtClean="0"/>
              <a:t>)</a:t>
            </a:r>
            <a:endParaRPr lang="en-US" sz="2400" b="1" dirty="0"/>
          </a:p>
        </p:txBody>
      </p:sp>
      <p:sp>
        <p:nvSpPr>
          <p:cNvPr id="15" name="TextBox 14"/>
          <p:cNvSpPr txBox="1"/>
          <p:nvPr/>
        </p:nvSpPr>
        <p:spPr>
          <a:xfrm>
            <a:off x="1969477" y="2986929"/>
            <a:ext cx="4684541" cy="1569660"/>
          </a:xfrm>
          <a:prstGeom prst="rect">
            <a:avLst/>
          </a:prstGeom>
          <a:noFill/>
        </p:spPr>
        <p:txBody>
          <a:bodyPr wrap="square" rtlCol="0">
            <a:spAutoFit/>
          </a:bodyPr>
          <a:lstStyle/>
          <a:p>
            <a:pPr marL="342900" indent="-342900">
              <a:buFont typeface="Courier New" panose="02070309020205020404" pitchFamily="49" charset="0"/>
              <a:buChar char="o"/>
            </a:pPr>
            <a:r>
              <a:rPr lang="en-US" sz="2400" dirty="0" smtClean="0"/>
              <a:t>Activated by </a:t>
            </a:r>
            <a:r>
              <a:rPr lang="en-US" sz="2400" b="1" dirty="0" smtClean="0">
                <a:solidFill>
                  <a:srgbClr val="990033"/>
                </a:solidFill>
              </a:rPr>
              <a:t>IFN y</a:t>
            </a:r>
          </a:p>
          <a:p>
            <a:pPr marL="342900" indent="-342900">
              <a:buFont typeface="Courier New" panose="02070309020205020404" pitchFamily="49" charset="0"/>
              <a:buChar char="o"/>
            </a:pPr>
            <a:r>
              <a:rPr lang="en-US" sz="2400" dirty="0" smtClean="0"/>
              <a:t>Produces </a:t>
            </a:r>
            <a:r>
              <a:rPr lang="en-US" sz="2400" b="1" dirty="0" smtClean="0">
                <a:solidFill>
                  <a:srgbClr val="990033"/>
                </a:solidFill>
              </a:rPr>
              <a:t>IL-1, IL-2, IL-12</a:t>
            </a:r>
          </a:p>
          <a:p>
            <a:pPr marL="342900" indent="-342900">
              <a:buFont typeface="Courier New" panose="02070309020205020404" pitchFamily="49" charset="0"/>
              <a:buChar char="o"/>
            </a:pPr>
            <a:r>
              <a:rPr lang="en-US" sz="2400" dirty="0" smtClean="0"/>
              <a:t>Function: </a:t>
            </a:r>
            <a:r>
              <a:rPr lang="en-US" sz="2400" b="1" dirty="0" smtClean="0">
                <a:solidFill>
                  <a:srgbClr val="009900"/>
                </a:solidFill>
              </a:rPr>
              <a:t>PRO-INFLAMMATORY</a:t>
            </a:r>
          </a:p>
          <a:p>
            <a:pPr marL="342900" indent="-342900">
              <a:buFont typeface="Courier New" panose="02070309020205020404" pitchFamily="49" charset="0"/>
              <a:buChar char="o"/>
            </a:pPr>
            <a:r>
              <a:rPr lang="en-US" sz="2400" b="1" dirty="0" smtClean="0">
                <a:solidFill>
                  <a:srgbClr val="009900"/>
                </a:solidFill>
              </a:rPr>
              <a:t>(phagocytosis)</a:t>
            </a:r>
            <a:endParaRPr lang="en-US" sz="2400" b="1" dirty="0">
              <a:solidFill>
                <a:srgbClr val="009900"/>
              </a:solidFill>
            </a:endParaRPr>
          </a:p>
        </p:txBody>
      </p:sp>
      <p:sp>
        <p:nvSpPr>
          <p:cNvPr id="16" name="TextBox 15"/>
          <p:cNvSpPr txBox="1"/>
          <p:nvPr/>
        </p:nvSpPr>
        <p:spPr>
          <a:xfrm>
            <a:off x="7507459" y="2986929"/>
            <a:ext cx="4684541" cy="1569660"/>
          </a:xfrm>
          <a:prstGeom prst="rect">
            <a:avLst/>
          </a:prstGeom>
          <a:noFill/>
        </p:spPr>
        <p:txBody>
          <a:bodyPr wrap="square" rtlCol="0">
            <a:spAutoFit/>
          </a:bodyPr>
          <a:lstStyle/>
          <a:p>
            <a:pPr marL="342900" indent="-342900">
              <a:buFont typeface="Courier New" panose="02070309020205020404" pitchFamily="49" charset="0"/>
              <a:buChar char="o"/>
            </a:pPr>
            <a:r>
              <a:rPr lang="en-US" sz="2400" dirty="0" smtClean="0"/>
              <a:t>Activated by </a:t>
            </a:r>
            <a:r>
              <a:rPr lang="en-US" sz="2400" b="1" dirty="0" smtClean="0">
                <a:solidFill>
                  <a:srgbClr val="990033"/>
                </a:solidFill>
              </a:rPr>
              <a:t>IL-4, IL-13</a:t>
            </a:r>
          </a:p>
          <a:p>
            <a:pPr marL="342900" indent="-342900">
              <a:buFont typeface="Courier New" panose="02070309020205020404" pitchFamily="49" charset="0"/>
              <a:buChar char="o"/>
            </a:pPr>
            <a:r>
              <a:rPr lang="en-US" sz="2400" dirty="0" smtClean="0"/>
              <a:t>Produces </a:t>
            </a:r>
            <a:r>
              <a:rPr lang="en-US" sz="2400" b="1" dirty="0" smtClean="0">
                <a:solidFill>
                  <a:srgbClr val="990033"/>
                </a:solidFill>
              </a:rPr>
              <a:t>IL-10, TGF-b</a:t>
            </a:r>
          </a:p>
          <a:p>
            <a:pPr marL="342900" indent="-342900">
              <a:buFont typeface="Courier New" panose="02070309020205020404" pitchFamily="49" charset="0"/>
              <a:buChar char="o"/>
            </a:pPr>
            <a:r>
              <a:rPr lang="en-US" sz="2400" dirty="0" smtClean="0"/>
              <a:t>Function: </a:t>
            </a:r>
            <a:r>
              <a:rPr lang="en-US" sz="2400" b="1" dirty="0" smtClean="0">
                <a:solidFill>
                  <a:srgbClr val="009900"/>
                </a:solidFill>
              </a:rPr>
              <a:t>ANTI-INFLAMMATORY</a:t>
            </a:r>
          </a:p>
          <a:p>
            <a:pPr marL="342900" indent="-342900">
              <a:buFont typeface="Wingdings" panose="05000000000000000000" pitchFamily="2" charset="2"/>
              <a:buChar char="ü"/>
            </a:pPr>
            <a:r>
              <a:rPr lang="en-US" sz="2400" b="1" dirty="0" smtClean="0">
                <a:solidFill>
                  <a:srgbClr val="009900"/>
                </a:solidFill>
              </a:rPr>
              <a:t>REPAIR</a:t>
            </a:r>
            <a:endParaRPr lang="en-US" sz="2400" b="1" dirty="0">
              <a:solidFill>
                <a:srgbClr val="009900"/>
              </a:solidFill>
            </a:endParaRPr>
          </a:p>
        </p:txBody>
      </p:sp>
      <p:sp>
        <p:nvSpPr>
          <p:cNvPr id="17" name="Oval 16"/>
          <p:cNvSpPr/>
          <p:nvPr/>
        </p:nvSpPr>
        <p:spPr>
          <a:xfrm>
            <a:off x="4712677" y="3277772"/>
            <a:ext cx="858129" cy="604911"/>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168018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741" y="399163"/>
            <a:ext cx="10515600" cy="1325563"/>
          </a:xfrm>
        </p:spPr>
        <p:txBody>
          <a:bodyPr>
            <a:normAutofit/>
          </a:bodyPr>
          <a:lstStyle/>
          <a:p>
            <a:r>
              <a:rPr lang="en-US" b="1" dirty="0" err="1" smtClean="0">
                <a:solidFill>
                  <a:srgbClr val="0070C0"/>
                </a:solidFill>
              </a:rPr>
              <a:t>Lymhocytes</a:t>
            </a:r>
            <a:endParaRPr lang="en-US" b="1" dirty="0">
              <a:solidFill>
                <a:srgbClr val="0070C0"/>
              </a:solidFill>
            </a:endParaRPr>
          </a:p>
        </p:txBody>
      </p:sp>
      <p:cxnSp>
        <p:nvCxnSpPr>
          <p:cNvPr id="7" name="Straight Arrow Connector 6"/>
          <p:cNvCxnSpPr/>
          <p:nvPr/>
        </p:nvCxnSpPr>
        <p:spPr>
          <a:xfrm flipH="1">
            <a:off x="1163477" y="1446165"/>
            <a:ext cx="1161913" cy="731875"/>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325390" y="1423073"/>
            <a:ext cx="1106658" cy="600147"/>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137915" y="2829349"/>
            <a:ext cx="3221501" cy="461665"/>
          </a:xfrm>
          <a:prstGeom prst="rect">
            <a:avLst/>
          </a:prstGeom>
          <a:noFill/>
        </p:spPr>
        <p:txBody>
          <a:bodyPr wrap="square" rtlCol="0">
            <a:spAutoFit/>
          </a:bodyPr>
          <a:lstStyle/>
          <a:p>
            <a:r>
              <a:rPr lang="en-US" sz="2400" b="1" dirty="0" smtClean="0"/>
              <a:t>CD8 (cytotoxic)</a:t>
            </a:r>
            <a:endParaRPr lang="en-US" sz="2400" b="1" dirty="0"/>
          </a:p>
        </p:txBody>
      </p:sp>
      <p:sp>
        <p:nvSpPr>
          <p:cNvPr id="14" name="TextBox 13"/>
          <p:cNvSpPr txBox="1"/>
          <p:nvPr/>
        </p:nvSpPr>
        <p:spPr>
          <a:xfrm>
            <a:off x="8244840" y="1132880"/>
            <a:ext cx="3221501" cy="553998"/>
          </a:xfrm>
          <a:prstGeom prst="rect">
            <a:avLst/>
          </a:prstGeom>
          <a:noFill/>
        </p:spPr>
        <p:txBody>
          <a:bodyPr wrap="square" rtlCol="0">
            <a:spAutoFit/>
          </a:bodyPr>
          <a:lstStyle/>
          <a:p>
            <a:r>
              <a:rPr lang="en-US" sz="3000" b="1" dirty="0" smtClean="0"/>
              <a:t>IL-12</a:t>
            </a:r>
            <a:endParaRPr lang="en-US" sz="3000" b="1" dirty="0"/>
          </a:p>
        </p:txBody>
      </p:sp>
      <p:sp>
        <p:nvSpPr>
          <p:cNvPr id="17" name="Oval 16"/>
          <p:cNvSpPr/>
          <p:nvPr/>
        </p:nvSpPr>
        <p:spPr>
          <a:xfrm>
            <a:off x="189039" y="2736159"/>
            <a:ext cx="1948876" cy="604911"/>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394214" y="1861061"/>
            <a:ext cx="3221501" cy="553998"/>
          </a:xfrm>
          <a:prstGeom prst="rect">
            <a:avLst/>
          </a:prstGeom>
          <a:noFill/>
        </p:spPr>
        <p:txBody>
          <a:bodyPr wrap="square" rtlCol="0">
            <a:spAutoFit/>
          </a:bodyPr>
          <a:lstStyle/>
          <a:p>
            <a:r>
              <a:rPr lang="en-US" sz="3000" b="1" dirty="0">
                <a:solidFill>
                  <a:srgbClr val="009900"/>
                </a:solidFill>
              </a:rPr>
              <a:t>B</a:t>
            </a:r>
          </a:p>
        </p:txBody>
      </p:sp>
      <p:sp>
        <p:nvSpPr>
          <p:cNvPr id="19" name="TextBox 18"/>
          <p:cNvSpPr txBox="1"/>
          <p:nvPr/>
        </p:nvSpPr>
        <p:spPr>
          <a:xfrm>
            <a:off x="769706" y="2169948"/>
            <a:ext cx="1676900" cy="553998"/>
          </a:xfrm>
          <a:prstGeom prst="rect">
            <a:avLst/>
          </a:prstGeom>
          <a:noFill/>
        </p:spPr>
        <p:txBody>
          <a:bodyPr wrap="square" rtlCol="0">
            <a:spAutoFit/>
          </a:bodyPr>
          <a:lstStyle/>
          <a:p>
            <a:r>
              <a:rPr lang="en-US" sz="3000" b="1" dirty="0" smtClean="0">
                <a:solidFill>
                  <a:srgbClr val="009900"/>
                </a:solidFill>
              </a:rPr>
              <a:t>T</a:t>
            </a:r>
            <a:endParaRPr lang="en-US" sz="3000" b="1" dirty="0">
              <a:solidFill>
                <a:srgbClr val="009900"/>
              </a:solidFill>
            </a:endParaRPr>
          </a:p>
        </p:txBody>
      </p:sp>
      <p:sp>
        <p:nvSpPr>
          <p:cNvPr id="20" name="TextBox 19"/>
          <p:cNvSpPr txBox="1"/>
          <p:nvPr/>
        </p:nvSpPr>
        <p:spPr>
          <a:xfrm>
            <a:off x="235971" y="2819278"/>
            <a:ext cx="1918900" cy="461665"/>
          </a:xfrm>
          <a:prstGeom prst="rect">
            <a:avLst/>
          </a:prstGeom>
          <a:noFill/>
        </p:spPr>
        <p:txBody>
          <a:bodyPr wrap="square" rtlCol="0">
            <a:spAutoFit/>
          </a:bodyPr>
          <a:lstStyle/>
          <a:p>
            <a:r>
              <a:rPr lang="en-US" sz="2400" b="1" dirty="0" smtClean="0"/>
              <a:t>CD4 (helper)</a:t>
            </a:r>
            <a:endParaRPr lang="en-US" sz="2400" b="1" dirty="0"/>
          </a:p>
        </p:txBody>
      </p:sp>
      <p:cxnSp>
        <p:nvCxnSpPr>
          <p:cNvPr id="21" name="Straight Arrow Connector 20"/>
          <p:cNvCxnSpPr/>
          <p:nvPr/>
        </p:nvCxnSpPr>
        <p:spPr>
          <a:xfrm flipH="1">
            <a:off x="286631" y="3277772"/>
            <a:ext cx="255859" cy="602436"/>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278404" y="3334814"/>
            <a:ext cx="122051" cy="519941"/>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708473" y="3296697"/>
            <a:ext cx="616917" cy="519941"/>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5550" y="3869277"/>
            <a:ext cx="3508046" cy="461665"/>
          </a:xfrm>
          <a:prstGeom prst="rect">
            <a:avLst/>
          </a:prstGeom>
          <a:noFill/>
        </p:spPr>
        <p:txBody>
          <a:bodyPr wrap="square" rtlCol="0">
            <a:spAutoFit/>
          </a:bodyPr>
          <a:lstStyle/>
          <a:p>
            <a:r>
              <a:rPr lang="en-US" sz="2400" b="1" dirty="0" smtClean="0"/>
              <a:t>   </a:t>
            </a:r>
            <a:r>
              <a:rPr lang="en-US" sz="2400" b="1" dirty="0" smtClean="0">
                <a:solidFill>
                  <a:srgbClr val="990033"/>
                </a:solidFill>
              </a:rPr>
              <a:t>Th1       Th2       Th17</a:t>
            </a:r>
            <a:endParaRPr lang="en-US" sz="2400" b="1" dirty="0"/>
          </a:p>
        </p:txBody>
      </p:sp>
      <p:sp>
        <p:nvSpPr>
          <p:cNvPr id="29" name="TextBox 28"/>
          <p:cNvSpPr txBox="1"/>
          <p:nvPr/>
        </p:nvSpPr>
        <p:spPr>
          <a:xfrm>
            <a:off x="105948" y="4467277"/>
            <a:ext cx="4606729" cy="2308324"/>
          </a:xfrm>
          <a:prstGeom prst="rect">
            <a:avLst/>
          </a:prstGeom>
          <a:noFill/>
        </p:spPr>
        <p:txBody>
          <a:bodyPr wrap="square" rtlCol="0">
            <a:spAutoFit/>
          </a:bodyPr>
          <a:lstStyle/>
          <a:p>
            <a:r>
              <a:rPr lang="en-US" sz="2400" b="1" dirty="0" smtClean="0">
                <a:solidFill>
                  <a:srgbClr val="CC66FF"/>
                </a:solidFill>
              </a:rPr>
              <a:t>IFN Y        IL-4            IL-17 </a:t>
            </a:r>
          </a:p>
          <a:p>
            <a:r>
              <a:rPr lang="en-US" sz="2400" b="1" dirty="0">
                <a:solidFill>
                  <a:srgbClr val="CC66FF"/>
                </a:solidFill>
              </a:rPr>
              <a:t> </a:t>
            </a:r>
            <a:r>
              <a:rPr lang="en-US" sz="2400" b="1" dirty="0" smtClean="0">
                <a:solidFill>
                  <a:srgbClr val="CC66FF"/>
                </a:solidFill>
              </a:rPr>
              <a:t>                IL-5 </a:t>
            </a:r>
          </a:p>
          <a:p>
            <a:r>
              <a:rPr lang="en-US" sz="2400" b="1" dirty="0">
                <a:solidFill>
                  <a:srgbClr val="CC66FF"/>
                </a:solidFill>
              </a:rPr>
              <a:t> </a:t>
            </a:r>
            <a:r>
              <a:rPr lang="en-US" sz="2400" b="1" dirty="0" smtClean="0">
                <a:solidFill>
                  <a:srgbClr val="CC66FF"/>
                </a:solidFill>
              </a:rPr>
              <a:t>                IL-13         </a:t>
            </a:r>
            <a:r>
              <a:rPr lang="en-US" sz="2200" b="1" dirty="0" smtClean="0">
                <a:solidFill>
                  <a:srgbClr val="990033"/>
                </a:solidFill>
              </a:rPr>
              <a:t>Macrophages</a:t>
            </a:r>
            <a:endParaRPr lang="en-US" sz="2000" b="1" dirty="0">
              <a:solidFill>
                <a:srgbClr val="990033"/>
              </a:solidFill>
            </a:endParaRPr>
          </a:p>
          <a:p>
            <a:r>
              <a:rPr lang="en-US" sz="2400" b="1" dirty="0" smtClean="0">
                <a:solidFill>
                  <a:srgbClr val="CC66FF"/>
                </a:solidFill>
              </a:rPr>
              <a:t> </a:t>
            </a:r>
            <a:r>
              <a:rPr lang="en-US" sz="2400" b="1" dirty="0" smtClean="0">
                <a:solidFill>
                  <a:srgbClr val="990033"/>
                </a:solidFill>
              </a:rPr>
              <a:t>M1</a:t>
            </a:r>
            <a:r>
              <a:rPr lang="en-US" sz="2400" b="1" dirty="0" smtClean="0">
                <a:solidFill>
                  <a:srgbClr val="CC66FF"/>
                </a:solidFill>
              </a:rPr>
              <a:t>                            </a:t>
            </a:r>
            <a:r>
              <a:rPr lang="en-US" sz="2400" b="1" dirty="0" smtClean="0">
                <a:solidFill>
                  <a:srgbClr val="990033"/>
                </a:solidFill>
              </a:rPr>
              <a:t>Neutrophils</a:t>
            </a:r>
            <a:endParaRPr lang="en-US" sz="2400" b="1" dirty="0" smtClean="0">
              <a:solidFill>
                <a:srgbClr val="CC66FF"/>
              </a:solidFill>
            </a:endParaRPr>
          </a:p>
          <a:p>
            <a:r>
              <a:rPr lang="en-US" sz="2400" b="1" dirty="0">
                <a:solidFill>
                  <a:srgbClr val="CC66FF"/>
                </a:solidFill>
              </a:rPr>
              <a:t> </a:t>
            </a:r>
            <a:r>
              <a:rPr lang="en-US" sz="2400" b="1" dirty="0" smtClean="0">
                <a:solidFill>
                  <a:srgbClr val="CC66FF"/>
                </a:solidFill>
              </a:rPr>
              <a:t>                  </a:t>
            </a:r>
            <a:r>
              <a:rPr lang="en-US" sz="2400" b="1" dirty="0" smtClean="0">
                <a:solidFill>
                  <a:srgbClr val="990033"/>
                </a:solidFill>
              </a:rPr>
              <a:t>M2</a:t>
            </a:r>
          </a:p>
          <a:p>
            <a:endParaRPr lang="en-US" sz="2400" b="1" dirty="0">
              <a:solidFill>
                <a:srgbClr val="CC66FF"/>
              </a:solidFill>
            </a:endParaRPr>
          </a:p>
        </p:txBody>
      </p:sp>
      <p:sp>
        <p:nvSpPr>
          <p:cNvPr id="30" name="Oval 29"/>
          <p:cNvSpPr/>
          <p:nvPr/>
        </p:nvSpPr>
        <p:spPr>
          <a:xfrm>
            <a:off x="7885613" y="1094621"/>
            <a:ext cx="1948876" cy="604911"/>
          </a:xfrm>
          <a:prstGeom prst="ellipse">
            <a:avLst/>
          </a:prstGeom>
          <a:noFill/>
          <a:ln w="28575">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6689859" y="2155987"/>
            <a:ext cx="1948876" cy="604911"/>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9358031" y="2185506"/>
            <a:ext cx="1948876" cy="604911"/>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390146" y="2178040"/>
            <a:ext cx="1676900" cy="553998"/>
          </a:xfrm>
          <a:prstGeom prst="rect">
            <a:avLst/>
          </a:prstGeom>
          <a:noFill/>
        </p:spPr>
        <p:txBody>
          <a:bodyPr wrap="square" rtlCol="0">
            <a:spAutoFit/>
          </a:bodyPr>
          <a:lstStyle/>
          <a:p>
            <a:r>
              <a:rPr lang="en-US" sz="3000" b="1" dirty="0" smtClean="0">
                <a:solidFill>
                  <a:schemeClr val="accent4">
                    <a:lumMod val="60000"/>
                    <a:lumOff val="40000"/>
                  </a:schemeClr>
                </a:solidFill>
              </a:rPr>
              <a:t>M◦</a:t>
            </a:r>
            <a:endParaRPr lang="en-US" sz="3000" b="1" dirty="0">
              <a:solidFill>
                <a:schemeClr val="accent4">
                  <a:lumMod val="60000"/>
                  <a:lumOff val="40000"/>
                </a:schemeClr>
              </a:solidFill>
            </a:endParaRPr>
          </a:p>
        </p:txBody>
      </p:sp>
      <p:sp>
        <p:nvSpPr>
          <p:cNvPr id="34" name="TextBox 33"/>
          <p:cNvSpPr txBox="1"/>
          <p:nvPr/>
        </p:nvSpPr>
        <p:spPr>
          <a:xfrm>
            <a:off x="9789441" y="2210962"/>
            <a:ext cx="1676900" cy="553998"/>
          </a:xfrm>
          <a:prstGeom prst="rect">
            <a:avLst/>
          </a:prstGeom>
          <a:noFill/>
        </p:spPr>
        <p:txBody>
          <a:bodyPr wrap="square" rtlCol="0">
            <a:spAutoFit/>
          </a:bodyPr>
          <a:lstStyle/>
          <a:p>
            <a:r>
              <a:rPr lang="en-US" sz="3000" b="1" dirty="0" smtClean="0">
                <a:solidFill>
                  <a:srgbClr val="0070C0"/>
                </a:solidFill>
              </a:rPr>
              <a:t>T-cell</a:t>
            </a:r>
            <a:endParaRPr lang="en-US" sz="3000" b="1" dirty="0">
              <a:solidFill>
                <a:srgbClr val="0070C0"/>
              </a:solidFill>
            </a:endParaRPr>
          </a:p>
        </p:txBody>
      </p:sp>
      <p:sp>
        <p:nvSpPr>
          <p:cNvPr id="39" name="Curved Down Arrow 38"/>
          <p:cNvSpPr/>
          <p:nvPr/>
        </p:nvSpPr>
        <p:spPr>
          <a:xfrm>
            <a:off x="8458970" y="1770040"/>
            <a:ext cx="1216152" cy="415466"/>
          </a:xfrm>
          <a:prstGeom prst="curved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Curved Left Arrow 39"/>
          <p:cNvSpPr/>
          <p:nvPr/>
        </p:nvSpPr>
        <p:spPr>
          <a:xfrm rot="5400000">
            <a:off x="8782294" y="2367997"/>
            <a:ext cx="432177" cy="1168478"/>
          </a:xfrm>
          <a:prstGeom prst="curved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TextBox 40"/>
          <p:cNvSpPr txBox="1"/>
          <p:nvPr/>
        </p:nvSpPr>
        <p:spPr>
          <a:xfrm>
            <a:off x="8414143" y="3197325"/>
            <a:ext cx="1676900" cy="430887"/>
          </a:xfrm>
          <a:prstGeom prst="rect">
            <a:avLst/>
          </a:prstGeom>
          <a:noFill/>
        </p:spPr>
        <p:txBody>
          <a:bodyPr wrap="square" rtlCol="0">
            <a:spAutoFit/>
          </a:bodyPr>
          <a:lstStyle/>
          <a:p>
            <a:r>
              <a:rPr lang="en-US" sz="2200" b="1" dirty="0" smtClean="0"/>
              <a:t>IL-4, IL-13</a:t>
            </a:r>
            <a:endParaRPr lang="en-US" sz="2200" b="1" dirty="0"/>
          </a:p>
        </p:txBody>
      </p:sp>
      <p:sp>
        <p:nvSpPr>
          <p:cNvPr id="42" name="TextBox 41"/>
          <p:cNvSpPr txBox="1"/>
          <p:nvPr/>
        </p:nvSpPr>
        <p:spPr>
          <a:xfrm>
            <a:off x="8696099" y="2604994"/>
            <a:ext cx="1676900" cy="430887"/>
          </a:xfrm>
          <a:prstGeom prst="rect">
            <a:avLst/>
          </a:prstGeom>
          <a:noFill/>
        </p:spPr>
        <p:txBody>
          <a:bodyPr wrap="square" rtlCol="0">
            <a:spAutoFit/>
          </a:bodyPr>
          <a:lstStyle/>
          <a:p>
            <a:r>
              <a:rPr lang="en-US" sz="2200" b="1" dirty="0" smtClean="0"/>
              <a:t>IFN Y</a:t>
            </a:r>
            <a:endParaRPr lang="en-US" sz="2200" b="1" dirty="0"/>
          </a:p>
        </p:txBody>
      </p:sp>
      <p:sp>
        <p:nvSpPr>
          <p:cNvPr id="43" name="Oval 42"/>
          <p:cNvSpPr/>
          <p:nvPr/>
        </p:nvSpPr>
        <p:spPr>
          <a:xfrm>
            <a:off x="8899108" y="2385610"/>
            <a:ext cx="198547" cy="1538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1" name="Donut 50"/>
          <p:cNvSpPr/>
          <p:nvPr/>
        </p:nvSpPr>
        <p:spPr>
          <a:xfrm>
            <a:off x="8734454" y="2210962"/>
            <a:ext cx="539411" cy="487527"/>
          </a:xfrm>
          <a:prstGeom prst="donu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051546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6087</TotalTime>
  <Words>5451</Words>
  <Application>Microsoft Office PowerPoint</Application>
  <PresentationFormat>Widescreen</PresentationFormat>
  <Paragraphs>790</Paragraphs>
  <Slides>147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147</vt:i4>
      </vt:variant>
    </vt:vector>
  </HeadingPairs>
  <TitlesOfParts>
    <vt:vector size="156" baseType="lpstr">
      <vt:lpstr>Arial</vt:lpstr>
      <vt:lpstr>Calibri</vt:lpstr>
      <vt:lpstr>Calibri Light</vt:lpstr>
      <vt:lpstr>Courier New</vt:lpstr>
      <vt:lpstr>Palatino Linotype</vt:lpstr>
      <vt:lpstr>Tahoma</vt:lpstr>
      <vt:lpstr>Times New Roman</vt:lpstr>
      <vt:lpstr>Wingdings</vt:lpstr>
      <vt:lpstr>Office Theme</vt:lpstr>
      <vt:lpstr>INTEGRATED ACADEMIC STUDIES OF MEDICINE  </vt:lpstr>
      <vt:lpstr>Pathology of Inflammatory Processes</vt:lpstr>
      <vt:lpstr>PowerPoint Presentation</vt:lpstr>
      <vt:lpstr>How to explain?</vt:lpstr>
      <vt:lpstr>With no exception the most common pathological processes.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PATHOLOGY OF INFLAMMATORY PROCESSES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Macrophages</vt:lpstr>
      <vt:lpstr>Lymhocytes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dc:title>
  <dc:creator>Miroljub Simovic</dc:creator>
  <cp:lastModifiedBy>Miroljub Simovic</cp:lastModifiedBy>
  <cp:revision>96</cp:revision>
  <dcterms:created xsi:type="dcterms:W3CDTF">2023-11-12T21:39:28Z</dcterms:created>
  <dcterms:modified xsi:type="dcterms:W3CDTF">2023-11-19T23:47:08Z</dcterms:modified>
</cp:coreProperties>
</file>